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5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304" r:id="rId37"/>
    <p:sldId id="305" r:id="rId38"/>
    <p:sldId id="306" r:id="rId39"/>
    <p:sldId id="307"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9144000" cy="5143500" type="screen16x9"/>
  <p:notesSz cx="6858000" cy="9144000"/>
  <p:embeddedFontLst>
    <p:embeddedFont>
      <p:font typeface="Roboto Medium" panose="020B060402020202020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Roboto Thin" panose="020B0604020202020204" charset="0"/>
      <p:regular r:id="rId65"/>
      <p:bold r:id="rId66"/>
      <p:italic r:id="rId67"/>
      <p:boldItalic r:id="rId68"/>
    </p:embeddedFont>
    <p:embeddedFont>
      <p:font typeface="Roboto"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855F8B-1A47-4820-B74C-63903C041E0C}">
  <a:tblStyle styleId="{08855F8B-1A47-4820-B74C-63903C041E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576"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font" Target="fonts/font5.fntdata"/><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6.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08d4f3b6bc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g208d4f3b6bc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0c6c818be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210c6c818be_1_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210c6c818be_1_62: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10c6c818b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10c6c818b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0c6c818b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0c6c818be_2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0" name="Google Shape;250;g210c6c818be_2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10c6c818be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10c6c818be_2_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7" name="Google Shape;257;g210c6c818be_2_18: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210c6c818be_2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210c6c818be_2_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g210c6c818be_2_28: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10c6c818be_2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10c6c818be_2_3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10c6c818be_2_3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10c6c818be_2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210c6c818be_2_4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g210c6c818be_2_46: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10c6c818be_2_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10c6c818be_2_6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210c6c818be_2_69: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1379bad54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1379bad546_0_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21379bad546_0_6: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sz="14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1379bad54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1379bad546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5" name="Google Shape;305;g21379bad546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8d4f3b6bc_0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8d4f3b6bc_0_1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208d4f3b6bc_0_14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1379bad546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1379bad546_0_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g21379bad546_0_16: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1379bad546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21379bad546_0_2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9" name="Google Shape;319;g21379bad546_0_24: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1379bad546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21379bad546_0_3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1379bad546_0_32: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1379bad546_0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1379bad546_0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1379bad546_0_42: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1379bad546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1379bad546_0_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g21379bad546_0_5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14ec0f285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214ec0f2855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214ec0f2855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14ec0f2855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14ec0f2855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214ec0f2855_0_8: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14ec0f2855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14ec0f2855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214ec0f2855_0_1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ec0f285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ec0f2855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14ec0f2855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14ec0f2855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14ec0f2855_0_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g214ec0f2855_0_31: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f29b68f65b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f29b68f65b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g1f29b68f65b_0_4: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21df823a7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21df823a7b_0_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8" name="Google Shape;398;g221df823a7b_0_2: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21df823a7b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21df823a7b_0_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9" name="Google Shape;429;g221df823a7b_0_39: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221df823a7b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221df823a7b_0_7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0" name="Google Shape;460;g221df823a7b_0_7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21df823a7b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21df823a7b_0_1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1" name="Google Shape;491;g221df823a7b_0_11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ec0f285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ec0f2855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en-IN" dirty="0" smtClean="0"/>
              <a:t>Consistency is achieved through consensus algorithms </a:t>
            </a:r>
            <a:r>
              <a:rPr lang="en-IN" sz="1100" b="0" i="0" u="none" strike="noStrike" cap="none" baseline="0" dirty="0" smtClean="0">
                <a:solidFill>
                  <a:srgbClr val="000000"/>
                </a:solidFill>
                <a:latin typeface="Arial"/>
                <a:ea typeface="Arial"/>
                <a:cs typeface="Arial"/>
                <a:sym typeface="Arial"/>
              </a:rPr>
              <a:t>in order to</a:t>
            </a:r>
            <a:r>
              <a:rPr lang="en-US" sz="1100" b="0" i="0" u="none" strike="noStrike" cap="none" baseline="0" dirty="0" smtClean="0">
                <a:solidFill>
                  <a:srgbClr val="000000"/>
                </a:solidFill>
                <a:latin typeface="Arial"/>
                <a:ea typeface="Arial"/>
                <a:cs typeface="Arial"/>
                <a:sym typeface="Arial"/>
              </a:rPr>
              <a:t>ensure that all nodes have the same copy of the data. This is also </a:t>
            </a:r>
            <a:r>
              <a:rPr lang="en-IN" sz="1100" b="0" i="0" u="none" strike="noStrike" cap="none" baseline="0" dirty="0" smtClean="0">
                <a:solidFill>
                  <a:srgbClr val="000000"/>
                </a:solidFill>
                <a:latin typeface="Arial"/>
                <a:ea typeface="Arial"/>
                <a:cs typeface="Arial"/>
                <a:sym typeface="Arial"/>
              </a:rPr>
              <a:t>called </a:t>
            </a:r>
            <a:r>
              <a:rPr lang="en-IN" sz="1100" b="1" i="0" u="none" strike="noStrike" cap="none" baseline="0" dirty="0" smtClean="0">
                <a:solidFill>
                  <a:srgbClr val="000000"/>
                </a:solidFill>
                <a:latin typeface="Arial"/>
                <a:ea typeface="Arial"/>
                <a:cs typeface="Arial"/>
                <a:sym typeface="Arial"/>
              </a:rPr>
              <a:t>state machine replication.</a:t>
            </a:r>
          </a:p>
          <a:p>
            <a:pPr marL="158750" indent="0">
              <a:buNone/>
            </a:pPr>
            <a:endParaRPr lang="en-IN" sz="1100" b="1" i="0" u="none" strike="noStrike" cap="none" baseline="0" dirty="0" smtClean="0">
              <a:solidFill>
                <a:srgbClr val="000000"/>
              </a:solidFill>
              <a:latin typeface="Arial"/>
              <a:cs typeface="Arial"/>
              <a:sym typeface="Arial"/>
            </a:endParaRPr>
          </a:p>
          <a:p>
            <a:pPr marL="158750" indent="0">
              <a:buNone/>
            </a:pPr>
            <a:r>
              <a:rPr lang="en-IN" sz="1100" b="1" i="0" u="none" strike="noStrike" cap="none" baseline="0" dirty="0" smtClean="0">
                <a:solidFill>
                  <a:srgbClr val="000000"/>
                </a:solidFill>
                <a:latin typeface="Arial"/>
                <a:cs typeface="Arial"/>
                <a:sym typeface="Arial"/>
              </a:rPr>
              <a:t>Availability means </a:t>
            </a:r>
            <a:r>
              <a:rPr lang="en-US" sz="1100" b="0" i="0" u="none" strike="noStrike" cap="none" baseline="0" dirty="0" smtClean="0">
                <a:solidFill>
                  <a:srgbClr val="000000"/>
                </a:solidFill>
                <a:latin typeface="Arial"/>
                <a:ea typeface="Arial"/>
                <a:cs typeface="Arial"/>
                <a:sym typeface="Arial"/>
              </a:rPr>
              <a:t>that the nodes in the system are up, accessible for use, and are accepting incoming requests and responding with data without any failures as and when required</a:t>
            </a:r>
            <a:endParaRPr dirty="0"/>
          </a:p>
        </p:txBody>
      </p:sp>
      <p:sp>
        <p:nvSpPr>
          <p:cNvPr id="368" name="Google Shape;368;g214ec0f2855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sz="1400"/>
          </a:p>
        </p:txBody>
      </p:sp>
    </p:spTree>
    <p:extLst>
      <p:ext uri="{BB962C8B-B14F-4D97-AF65-F5344CB8AC3E}">
        <p14:creationId xmlns:p14="http://schemas.microsoft.com/office/powerpoint/2010/main" val="15509454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ec0f285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ec0f2855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baseline="0" dirty="0" smtClean="0">
                <a:solidFill>
                  <a:srgbClr val="000000"/>
                </a:solidFill>
                <a:latin typeface="Arial"/>
                <a:ea typeface="Arial"/>
                <a:cs typeface="Arial"/>
                <a:sym typeface="Arial"/>
              </a:rPr>
              <a:t>If we opt for </a:t>
            </a:r>
            <a:r>
              <a:rPr lang="en-US" sz="1100" b="1" i="0" u="none" strike="noStrike" cap="none" baseline="0" dirty="0" smtClean="0">
                <a:solidFill>
                  <a:srgbClr val="000000"/>
                </a:solidFill>
                <a:latin typeface="Arial"/>
                <a:ea typeface="Arial"/>
                <a:cs typeface="Arial"/>
                <a:sym typeface="Arial"/>
              </a:rPr>
              <a:t>CP </a:t>
            </a:r>
            <a:r>
              <a:rPr lang="en-US" sz="1100" b="0" i="0" u="none" strike="noStrike" cap="none" baseline="0" dirty="0" smtClean="0">
                <a:solidFill>
                  <a:srgbClr val="000000"/>
                </a:solidFill>
                <a:latin typeface="Arial"/>
                <a:ea typeface="Arial"/>
                <a:cs typeface="Arial"/>
                <a:sym typeface="Arial"/>
              </a:rPr>
              <a:t>(consistency and partition tolerance), we sacrifice </a:t>
            </a:r>
            <a:r>
              <a:rPr lang="en-IN" sz="1100" b="0" i="0" u="none" strike="noStrike" cap="none" baseline="0" dirty="0" smtClean="0">
                <a:solidFill>
                  <a:srgbClr val="000000"/>
                </a:solidFill>
                <a:latin typeface="Arial"/>
                <a:ea typeface="Arial"/>
                <a:cs typeface="Arial"/>
                <a:sym typeface="Arial"/>
              </a:rPr>
              <a:t>availability.</a:t>
            </a:r>
          </a:p>
          <a:p>
            <a:pPr marL="158750" indent="0">
              <a:buNone/>
            </a:pPr>
            <a:r>
              <a:rPr lang="en-US" sz="1100" b="0" i="0" u="none" strike="noStrike" cap="none" baseline="0" dirty="0" smtClean="0">
                <a:solidFill>
                  <a:srgbClr val="000000"/>
                </a:solidFill>
                <a:latin typeface="Arial"/>
                <a:ea typeface="Arial"/>
                <a:cs typeface="Arial"/>
                <a:sym typeface="Arial"/>
              </a:rPr>
              <a:t>If we opt for </a:t>
            </a:r>
            <a:r>
              <a:rPr lang="en-US" sz="1100" b="1" i="0" u="none" strike="noStrike" cap="none" baseline="0" dirty="0" smtClean="0">
                <a:solidFill>
                  <a:srgbClr val="000000"/>
                </a:solidFill>
                <a:latin typeface="Arial"/>
                <a:ea typeface="Arial"/>
                <a:cs typeface="Arial"/>
                <a:sym typeface="Arial"/>
              </a:rPr>
              <a:t>AP </a:t>
            </a:r>
            <a:r>
              <a:rPr lang="en-US" sz="1100" b="0" i="0" u="none" strike="noStrike" cap="none" baseline="0" dirty="0" smtClean="0">
                <a:solidFill>
                  <a:srgbClr val="000000"/>
                </a:solidFill>
                <a:latin typeface="Arial"/>
                <a:ea typeface="Arial"/>
                <a:cs typeface="Arial"/>
                <a:sym typeface="Arial"/>
              </a:rPr>
              <a:t>(availability and partition tolerance), we sacrifice</a:t>
            </a:r>
            <a:r>
              <a:rPr lang="en-IN" sz="1100" b="0" i="0" u="none" strike="noStrike" cap="none" baseline="0" dirty="0" smtClean="0">
                <a:solidFill>
                  <a:srgbClr val="000000"/>
                </a:solidFill>
                <a:latin typeface="Arial"/>
                <a:ea typeface="Arial"/>
                <a:cs typeface="Arial"/>
                <a:sym typeface="Arial"/>
              </a:rPr>
              <a:t>consistency.</a:t>
            </a:r>
          </a:p>
          <a:p>
            <a:pPr marL="158750" indent="0">
              <a:buNone/>
            </a:pPr>
            <a:r>
              <a:rPr lang="en-US" sz="1100" b="0" i="0" u="none" strike="noStrike" cap="none" baseline="0" dirty="0" smtClean="0">
                <a:solidFill>
                  <a:srgbClr val="000000"/>
                </a:solidFill>
                <a:latin typeface="Arial"/>
                <a:ea typeface="Arial"/>
                <a:cs typeface="Arial"/>
                <a:sym typeface="Arial"/>
              </a:rPr>
              <a:t>If we opt for </a:t>
            </a:r>
            <a:r>
              <a:rPr lang="en-US" sz="1100" b="1" i="0" u="none" strike="noStrike" cap="none" baseline="0" dirty="0" smtClean="0">
                <a:solidFill>
                  <a:srgbClr val="000000"/>
                </a:solidFill>
                <a:latin typeface="Arial"/>
                <a:ea typeface="Arial"/>
                <a:cs typeface="Arial"/>
                <a:sym typeface="Arial"/>
              </a:rPr>
              <a:t>AC </a:t>
            </a:r>
            <a:r>
              <a:rPr lang="en-US" sz="1100" b="0" i="0" u="none" strike="noStrike" cap="none" baseline="0" dirty="0" smtClean="0">
                <a:solidFill>
                  <a:srgbClr val="000000"/>
                </a:solidFill>
                <a:latin typeface="Arial"/>
                <a:ea typeface="Arial"/>
                <a:cs typeface="Arial"/>
                <a:sym typeface="Arial"/>
              </a:rPr>
              <a:t>(availability and consistency), we sacrifice partition </a:t>
            </a:r>
            <a:r>
              <a:rPr lang="en-IN" sz="1100" b="0" i="0" u="none" strike="noStrike" cap="none" baseline="0" dirty="0" smtClean="0">
                <a:solidFill>
                  <a:srgbClr val="000000"/>
                </a:solidFill>
                <a:latin typeface="Arial"/>
                <a:ea typeface="Arial"/>
                <a:cs typeface="Arial"/>
                <a:sym typeface="Arial"/>
              </a:rPr>
              <a:t>tolerance.</a:t>
            </a:r>
            <a:endParaRPr dirty="0"/>
          </a:p>
        </p:txBody>
      </p:sp>
      <p:sp>
        <p:nvSpPr>
          <p:cNvPr id="368" name="Google Shape;368;g214ec0f2855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sz="1400"/>
          </a:p>
        </p:txBody>
      </p:sp>
    </p:spTree>
    <p:extLst>
      <p:ext uri="{BB962C8B-B14F-4D97-AF65-F5344CB8AC3E}">
        <p14:creationId xmlns:p14="http://schemas.microsoft.com/office/powerpoint/2010/main" val="4212872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ec0f285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ec0f2855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158750" indent="0">
              <a:buNone/>
            </a:pPr>
            <a:endParaRPr dirty="0"/>
          </a:p>
        </p:txBody>
      </p:sp>
      <p:sp>
        <p:nvSpPr>
          <p:cNvPr id="368" name="Google Shape;368;g214ec0f2855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sz="1400"/>
          </a:p>
        </p:txBody>
      </p:sp>
    </p:spTree>
    <p:extLst>
      <p:ext uri="{BB962C8B-B14F-4D97-AF65-F5344CB8AC3E}">
        <p14:creationId xmlns:p14="http://schemas.microsoft.com/office/powerpoint/2010/main" val="130405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14ec0f2855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14ec0f2855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8" name="Google Shape;368;g214ec0f2855_0_2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sz="1400"/>
          </a:p>
        </p:txBody>
      </p:sp>
    </p:spTree>
    <p:extLst>
      <p:ext uri="{BB962C8B-B14F-4D97-AF65-F5344CB8AC3E}">
        <p14:creationId xmlns:p14="http://schemas.microsoft.com/office/powerpoint/2010/main" val="1463870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21df823a7b_0_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21df823a7b_0_1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g221df823a7b_0_15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21df823a7b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21df823a7b_0_1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1" name="Google Shape;521;g221df823a7b_0_159: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f348ef084d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f348ef084d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f348ef084d_0_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221df823a7b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221df823a7b_0_1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221df823a7b_0_19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sz="14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221df823a7b_0_2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221df823a7b_0_20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1" name="Google Shape;541;g221df823a7b_0_203: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sz="14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21df823a7b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21df823a7b_0_2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g221df823a7b_0_21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sz="14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221df823a7b_0_2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221df823a7b_0_23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g221df823a7b_0_231: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21df823a7b_0_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221df823a7b_0_2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g221df823a7b_0_245: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21df823a7b_0_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21df823a7b_0_2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9" name="Google Shape;569;g221df823a7b_0_258: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21df823a7b_0_2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21df823a7b_0_27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g221df823a7b_0_274: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221df823a7b_0_2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221df823a7b_0_26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4" name="Google Shape;584;g221df823a7b_0_266: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21df823a7b_0_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21df823a7b_0_2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g221df823a7b_0_29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221df823a7b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221df823a7b_0_29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g221df823a7b_0_298: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10c3f98a2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10c3f98a2e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g210c3f98a2e_0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sz="1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221df823a7b_0_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221df823a7b_0_30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5" name="Google Shape;605;g221df823a7b_0_307: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21df823a7b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21df823a7b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221df823a7b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221df823a7b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10c6c818be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10c6c818be_1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0" name="Google Shape;200;g210c6c818be_1_0: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10c6c818be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10c6c818be_1_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g210c6c818be_1_29: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10c6c818be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10c6c818be_1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g210c6c818be_1_7: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10c6c818be_1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10c6c818be_1_5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g210c6c818be_1_52:notes"/>
          <p:cNvSpPr txBox="1">
            <a:spLocks noGrp="1"/>
          </p:cNvSpPr>
          <p:nvPr>
            <p:ph type="sldNum" idx="12"/>
          </p:nvPr>
        </p:nvSpPr>
        <p:spPr>
          <a:xfrm>
            <a:off x="3884612" y="8685212"/>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5"/>
        <p:cNvGrpSpPr/>
        <p:nvPr/>
      </p:nvGrpSpPr>
      <p:grpSpPr>
        <a:xfrm>
          <a:off x="0" y="0"/>
          <a:ext cx="0" cy="0"/>
          <a:chOff x="0" y="0"/>
          <a:chExt cx="0" cy="0"/>
        </a:xfrm>
      </p:grpSpPr>
      <p:sp>
        <p:nvSpPr>
          <p:cNvPr id="66" name="Google Shape;66;p14"/>
          <p:cNvSpPr txBox="1">
            <a:spLocks noGrp="1"/>
          </p:cNvSpPr>
          <p:nvPr>
            <p:ph type="ctrTitle"/>
          </p:nvPr>
        </p:nvSpPr>
        <p:spPr>
          <a:xfrm>
            <a:off x="2057400" y="857250"/>
            <a:ext cx="6629400" cy="16575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sz="48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4"/>
          <p:cNvSpPr txBox="1">
            <a:spLocks noGrp="1"/>
          </p:cNvSpPr>
          <p:nvPr>
            <p:ph type="subTitle" idx="1"/>
          </p:nvPr>
        </p:nvSpPr>
        <p:spPr>
          <a:xfrm>
            <a:off x="1371600" y="2971800"/>
            <a:ext cx="6858000" cy="1200300"/>
          </a:xfrm>
          <a:prstGeom prst="rect">
            <a:avLst/>
          </a:prstGeom>
          <a:noFill/>
          <a:ln>
            <a:noFill/>
          </a:ln>
        </p:spPr>
        <p:txBody>
          <a:bodyPr spcFirstLastPara="1" wrap="square" lIns="91425" tIns="45700" rIns="91425" bIns="45700" anchor="ctr" anchorCtr="0">
            <a:noAutofit/>
          </a:bodyPr>
          <a:lstStyle>
            <a:lvl1pPr lvl="0" algn="ctr" rtl="0">
              <a:spcBef>
                <a:spcPts val="560"/>
              </a:spcBef>
              <a:spcAft>
                <a:spcPts val="0"/>
              </a:spcAft>
              <a:buSzPts val="2520"/>
              <a:buFont typeface="Noto Sans Symbols"/>
              <a:buNone/>
              <a:defRPr/>
            </a:lvl1pPr>
            <a:lvl2pPr lvl="1" algn="l" rtl="0">
              <a:spcBef>
                <a:spcPts val="360"/>
              </a:spcBef>
              <a:spcAft>
                <a:spcPts val="0"/>
              </a:spcAft>
              <a:buSzPts val="1350"/>
              <a:buChar char="■"/>
              <a:defRPr/>
            </a:lvl2pPr>
            <a:lvl3pPr lvl="2" algn="l" rtl="0">
              <a:spcBef>
                <a:spcPts val="360"/>
              </a:spcBef>
              <a:spcAft>
                <a:spcPts val="0"/>
              </a:spcAft>
              <a:buSzPts val="990"/>
              <a:buChar char="■"/>
              <a:defRPr/>
            </a:lvl3pPr>
            <a:lvl4pPr lvl="3" algn="l" rtl="0">
              <a:spcBef>
                <a:spcPts val="360"/>
              </a:spcBef>
              <a:spcAft>
                <a:spcPts val="0"/>
              </a:spcAft>
              <a:buSzPts val="1800"/>
              <a:buChar char="▪"/>
              <a:defRPr/>
            </a:lvl4pPr>
            <a:lvl5pPr lvl="4" algn="l" rtl="0">
              <a:spcBef>
                <a:spcPts val="360"/>
              </a:spcBef>
              <a:spcAft>
                <a:spcPts val="0"/>
              </a:spcAft>
              <a:buSzPts val="1800"/>
              <a:buChar char="▪"/>
              <a:defRPr/>
            </a:lvl5pPr>
            <a:lvl6pPr lvl="5" algn="l" rtl="0">
              <a:lnSpc>
                <a:spcPct val="90000"/>
              </a:lnSpc>
              <a:spcBef>
                <a:spcPts val="500"/>
              </a:spcBef>
              <a:spcAft>
                <a:spcPts val="0"/>
              </a:spcAft>
              <a:buClr>
                <a:schemeClr val="dk1"/>
              </a:buClr>
              <a:buSzPts val="1800"/>
              <a:buChar char="•"/>
              <a:defRPr/>
            </a:lvl6pPr>
            <a:lvl7pPr lvl="6" algn="l" rtl="0">
              <a:lnSpc>
                <a:spcPct val="90000"/>
              </a:lnSpc>
              <a:spcBef>
                <a:spcPts val="500"/>
              </a:spcBef>
              <a:spcAft>
                <a:spcPts val="0"/>
              </a:spcAft>
              <a:buClr>
                <a:schemeClr val="dk1"/>
              </a:buClr>
              <a:buSzPts val="1800"/>
              <a:buChar char="•"/>
              <a:defRPr/>
            </a:lvl7pPr>
            <a:lvl8pPr lvl="7" algn="l" rtl="0">
              <a:lnSpc>
                <a:spcPct val="90000"/>
              </a:lnSpc>
              <a:spcBef>
                <a:spcPts val="500"/>
              </a:spcBef>
              <a:spcAft>
                <a:spcPts val="0"/>
              </a:spcAft>
              <a:buClr>
                <a:schemeClr val="dk1"/>
              </a:buClr>
              <a:buSzPts val="1800"/>
              <a:buChar char="•"/>
              <a:defRPr/>
            </a:lvl8pPr>
            <a:lvl9pPr lvl="8" algn="l" rtl="0">
              <a:lnSpc>
                <a:spcPct val="90000"/>
              </a:lnSpc>
              <a:spcBef>
                <a:spcPts val="500"/>
              </a:spcBef>
              <a:spcAft>
                <a:spcPts val="0"/>
              </a:spcAft>
              <a:buClr>
                <a:schemeClr val="dk1"/>
              </a:buClr>
              <a:buSzPts val="1800"/>
              <a:buChar char="•"/>
              <a:defRPr/>
            </a:lvl9pPr>
          </a:lstStyle>
          <a:p>
            <a:endParaRPr/>
          </a:p>
        </p:txBody>
      </p:sp>
      <p:sp>
        <p:nvSpPr>
          <p:cNvPr id="68" name="Google Shape;68;p14"/>
          <p:cNvSpPr txBox="1">
            <a:spLocks noGrp="1"/>
          </p:cNvSpPr>
          <p:nvPr>
            <p:ph type="dt" idx="10"/>
          </p:nvPr>
        </p:nvSpPr>
        <p:spPr>
          <a:xfrm>
            <a:off x="912812" y="4688681"/>
            <a:ext cx="19050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69" name="Google Shape;69;p14"/>
          <p:cNvSpPr txBox="1">
            <a:spLocks noGrp="1"/>
          </p:cNvSpPr>
          <p:nvPr>
            <p:ph type="ftr" idx="11"/>
          </p:nvPr>
        </p:nvSpPr>
        <p:spPr>
          <a:xfrm>
            <a:off x="3354387" y="4686300"/>
            <a:ext cx="28956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p14"/>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6"/>
          <p:cNvSpPr txBox="1">
            <a:spLocks noGrp="1"/>
          </p:cNvSpPr>
          <p:nvPr>
            <p:ph type="body" idx="1"/>
          </p:nvPr>
        </p:nvSpPr>
        <p:spPr>
          <a:xfrm>
            <a:off x="914400" y="1200150"/>
            <a:ext cx="7772400" cy="33981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6" name="Google Shape;86;p16"/>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p16"/>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1" name="Google Shape;91;p17"/>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8"/>
          <p:cNvSpPr txBox="1">
            <a:spLocks noGrp="1"/>
          </p:cNvSpPr>
          <p:nvPr>
            <p:ph type="body" idx="1"/>
          </p:nvPr>
        </p:nvSpPr>
        <p:spPr>
          <a:xfrm>
            <a:off x="914400" y="1200150"/>
            <a:ext cx="3810000" cy="33981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7" name="Google Shape;97;p18"/>
          <p:cNvSpPr txBox="1">
            <a:spLocks noGrp="1"/>
          </p:cNvSpPr>
          <p:nvPr>
            <p:ph type="body" idx="2"/>
          </p:nvPr>
        </p:nvSpPr>
        <p:spPr>
          <a:xfrm>
            <a:off x="4876800" y="1200150"/>
            <a:ext cx="3810000" cy="33981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8" name="Google Shape;98;p18"/>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p18"/>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 name="Google Shape;100;p18"/>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type="objOnly">
  <p:cSld name="OBJECT_ONLY">
    <p:spTree>
      <p:nvGrpSpPr>
        <p:cNvPr id="1" name="Shape 101"/>
        <p:cNvGrpSpPr/>
        <p:nvPr/>
      </p:nvGrpSpPr>
      <p:grpSpPr>
        <a:xfrm>
          <a:off x="0" y="0"/>
          <a:ext cx="0" cy="0"/>
          <a:chOff x="0" y="0"/>
          <a:chExt cx="0" cy="0"/>
        </a:xfrm>
      </p:grpSpPr>
      <p:sp>
        <p:nvSpPr>
          <p:cNvPr id="102" name="Google Shape;102;p19"/>
          <p:cNvSpPr txBox="1">
            <a:spLocks noGrp="1"/>
          </p:cNvSpPr>
          <p:nvPr>
            <p:ph type="body" idx="1"/>
          </p:nvPr>
        </p:nvSpPr>
        <p:spPr>
          <a:xfrm>
            <a:off x="914400" y="208360"/>
            <a:ext cx="7772400" cy="43899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3" name="Google Shape;103;p19"/>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4" name="Google Shape;104;p19"/>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5" name="Google Shape;105;p19"/>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20"/>
          <p:cNvSpPr txBox="1">
            <a:spLocks noGrp="1"/>
          </p:cNvSpPr>
          <p:nvPr>
            <p:ph type="title"/>
          </p:nvPr>
        </p:nvSpPr>
        <p:spPr>
          <a:xfrm rot="5400000">
            <a:off x="5520300" y="1431760"/>
            <a:ext cx="4389900" cy="1943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8" name="Google Shape;108;p20"/>
          <p:cNvSpPr txBox="1">
            <a:spLocks noGrp="1"/>
          </p:cNvSpPr>
          <p:nvPr>
            <p:ph type="body" idx="1"/>
          </p:nvPr>
        </p:nvSpPr>
        <p:spPr>
          <a:xfrm rot="5400000">
            <a:off x="1557900" y="-435140"/>
            <a:ext cx="4389900" cy="56769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9" name="Google Shape;109;p20"/>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1" name="Google Shape;111;p20"/>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2"/>
        <p:cNvGrpSpPr/>
        <p:nvPr/>
      </p:nvGrpSpPr>
      <p:grpSpPr>
        <a:xfrm>
          <a:off x="0" y="0"/>
          <a:ext cx="0" cy="0"/>
          <a:chOff x="0" y="0"/>
          <a:chExt cx="0" cy="0"/>
        </a:xfrm>
      </p:grpSpPr>
      <p:sp>
        <p:nvSpPr>
          <p:cNvPr id="113" name="Google Shape;113;p21"/>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4" name="Google Shape;114;p21"/>
          <p:cNvSpPr txBox="1">
            <a:spLocks noGrp="1"/>
          </p:cNvSpPr>
          <p:nvPr>
            <p:ph type="body" idx="1"/>
          </p:nvPr>
        </p:nvSpPr>
        <p:spPr>
          <a:xfrm rot="5400000">
            <a:off x="3101550" y="-987000"/>
            <a:ext cx="3398100" cy="77724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15" name="Google Shape;115;p21"/>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6" name="Google Shape;116;p21"/>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630238" y="342900"/>
            <a:ext cx="2949600" cy="12003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0" name="Google Shape;120;p22"/>
          <p:cNvSpPr>
            <a:spLocks noGrp="1"/>
          </p:cNvSpPr>
          <p:nvPr>
            <p:ph type="pic" idx="2"/>
          </p:nvPr>
        </p:nvSpPr>
        <p:spPr>
          <a:xfrm>
            <a:off x="3887788" y="740569"/>
            <a:ext cx="4629300" cy="3655200"/>
          </a:xfrm>
          <a:prstGeom prst="rect">
            <a:avLst/>
          </a:prstGeom>
          <a:noFill/>
          <a:ln>
            <a:noFill/>
          </a:ln>
        </p:spPr>
      </p:sp>
      <p:sp>
        <p:nvSpPr>
          <p:cNvPr id="121" name="Google Shape;121;p22"/>
          <p:cNvSpPr txBox="1">
            <a:spLocks noGrp="1"/>
          </p:cNvSpPr>
          <p:nvPr>
            <p:ph type="body" idx="1"/>
          </p:nvPr>
        </p:nvSpPr>
        <p:spPr>
          <a:xfrm>
            <a:off x="630238" y="1543050"/>
            <a:ext cx="2949600" cy="2858700"/>
          </a:xfrm>
          <a:prstGeom prst="rect">
            <a:avLst/>
          </a:prstGeom>
          <a:noFill/>
          <a:ln>
            <a:noFill/>
          </a:ln>
        </p:spPr>
        <p:txBody>
          <a:bodyPr spcFirstLastPara="1" wrap="square" lIns="91425" tIns="45700" rIns="91425" bIns="45700" anchor="t" anchorCtr="0">
            <a:noAutofit/>
          </a:bodyPr>
          <a:lstStyle>
            <a:lvl1pPr marL="457200" lvl="0" indent="-228600" algn="l" rtl="0">
              <a:spcBef>
                <a:spcPts val="320"/>
              </a:spcBef>
              <a:spcAft>
                <a:spcPts val="0"/>
              </a:spcAft>
              <a:buSzPts val="1440"/>
              <a:buNone/>
              <a:defRPr sz="1600"/>
            </a:lvl1pPr>
            <a:lvl2pPr marL="914400" lvl="1" indent="-228600" algn="l" rtl="0">
              <a:spcBef>
                <a:spcPts val="280"/>
              </a:spcBef>
              <a:spcAft>
                <a:spcPts val="0"/>
              </a:spcAft>
              <a:buSzPts val="1050"/>
              <a:buNone/>
              <a:defRPr sz="1400"/>
            </a:lvl2pPr>
            <a:lvl3pPr marL="1371600" lvl="2" indent="-228600" algn="l" rtl="0">
              <a:spcBef>
                <a:spcPts val="240"/>
              </a:spcBef>
              <a:spcAft>
                <a:spcPts val="0"/>
              </a:spcAft>
              <a:buSzPts val="660"/>
              <a:buNone/>
              <a:defRPr sz="1200"/>
            </a:lvl3pPr>
            <a:lvl4pPr marL="1828800" lvl="3" indent="-228600" algn="l" rtl="0">
              <a:spcBef>
                <a:spcPts val="200"/>
              </a:spcBef>
              <a:spcAft>
                <a:spcPts val="0"/>
              </a:spcAft>
              <a:buSzPts val="1000"/>
              <a:buNone/>
              <a:defRPr sz="1000"/>
            </a:lvl4pPr>
            <a:lvl5pPr marL="2286000" lvl="4" indent="-228600" algn="l" rtl="0">
              <a:spcBef>
                <a:spcPts val="200"/>
              </a:spcBef>
              <a:spcAft>
                <a:spcPts val="0"/>
              </a:spcAft>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22" name="Google Shape;122;p22"/>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22"/>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4" name="Google Shape;124;p22"/>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630238" y="342900"/>
            <a:ext cx="2949600" cy="12003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32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7" name="Google Shape;127;p23"/>
          <p:cNvSpPr txBox="1">
            <a:spLocks noGrp="1"/>
          </p:cNvSpPr>
          <p:nvPr>
            <p:ph type="body" idx="1"/>
          </p:nvPr>
        </p:nvSpPr>
        <p:spPr>
          <a:xfrm>
            <a:off x="3887788" y="740569"/>
            <a:ext cx="4629300" cy="3655200"/>
          </a:xfrm>
          <a:prstGeom prst="rect">
            <a:avLst/>
          </a:prstGeom>
          <a:noFill/>
          <a:ln>
            <a:noFill/>
          </a:ln>
        </p:spPr>
        <p:txBody>
          <a:bodyPr spcFirstLastPara="1" wrap="square" lIns="91425" tIns="45700" rIns="91425" bIns="45700" anchor="t" anchorCtr="0">
            <a:noAutofit/>
          </a:bodyPr>
          <a:lstStyle>
            <a:lvl1pPr marL="457200" lvl="0" indent="-411480" algn="l" rtl="0">
              <a:spcBef>
                <a:spcPts val="640"/>
              </a:spcBef>
              <a:spcAft>
                <a:spcPts val="0"/>
              </a:spcAft>
              <a:buSzPts val="2880"/>
              <a:buChar char="■"/>
              <a:defRPr sz="3200"/>
            </a:lvl1pPr>
            <a:lvl2pPr marL="914400" lvl="1" indent="-361950" algn="l" rtl="0">
              <a:spcBef>
                <a:spcPts val="560"/>
              </a:spcBef>
              <a:spcAft>
                <a:spcPts val="0"/>
              </a:spcAft>
              <a:buSzPts val="2100"/>
              <a:buChar char="■"/>
              <a:defRPr sz="2800"/>
            </a:lvl2pPr>
            <a:lvl3pPr marL="1371600" lvl="2" indent="-312419" algn="l" rtl="0">
              <a:spcBef>
                <a:spcPts val="480"/>
              </a:spcBef>
              <a:spcAft>
                <a:spcPts val="0"/>
              </a:spcAft>
              <a:buSzPts val="1320"/>
              <a:buChar char="■"/>
              <a:defRPr sz="2400"/>
            </a:lvl3pPr>
            <a:lvl4pPr marL="1828800" lvl="3" indent="-355600" algn="l" rtl="0">
              <a:spcBef>
                <a:spcPts val="400"/>
              </a:spcBef>
              <a:spcAft>
                <a:spcPts val="0"/>
              </a:spcAft>
              <a:buSzPts val="2000"/>
              <a:buChar char="▪"/>
              <a:defRPr sz="2000"/>
            </a:lvl4pPr>
            <a:lvl5pPr marL="2286000" lvl="4" indent="-355600" algn="l" rtl="0">
              <a:spcBef>
                <a:spcPts val="400"/>
              </a:spcBef>
              <a:spcAft>
                <a:spcPts val="0"/>
              </a:spcAft>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28" name="Google Shape;128;p23"/>
          <p:cNvSpPr txBox="1">
            <a:spLocks noGrp="1"/>
          </p:cNvSpPr>
          <p:nvPr>
            <p:ph type="body" idx="2"/>
          </p:nvPr>
        </p:nvSpPr>
        <p:spPr>
          <a:xfrm>
            <a:off x="630238" y="1543050"/>
            <a:ext cx="2949600" cy="2858700"/>
          </a:xfrm>
          <a:prstGeom prst="rect">
            <a:avLst/>
          </a:prstGeom>
          <a:noFill/>
          <a:ln>
            <a:noFill/>
          </a:ln>
        </p:spPr>
        <p:txBody>
          <a:bodyPr spcFirstLastPara="1" wrap="square" lIns="91425" tIns="45700" rIns="91425" bIns="45700" anchor="t" anchorCtr="0">
            <a:noAutofit/>
          </a:bodyPr>
          <a:lstStyle>
            <a:lvl1pPr marL="457200" lvl="0" indent="-228600" algn="l" rtl="0">
              <a:spcBef>
                <a:spcPts val="320"/>
              </a:spcBef>
              <a:spcAft>
                <a:spcPts val="0"/>
              </a:spcAft>
              <a:buSzPts val="1440"/>
              <a:buNone/>
              <a:defRPr sz="1600"/>
            </a:lvl1pPr>
            <a:lvl2pPr marL="914400" lvl="1" indent="-228600" algn="l" rtl="0">
              <a:spcBef>
                <a:spcPts val="280"/>
              </a:spcBef>
              <a:spcAft>
                <a:spcPts val="0"/>
              </a:spcAft>
              <a:buSzPts val="1050"/>
              <a:buNone/>
              <a:defRPr sz="1400"/>
            </a:lvl2pPr>
            <a:lvl3pPr marL="1371600" lvl="2" indent="-228600" algn="l" rtl="0">
              <a:spcBef>
                <a:spcPts val="240"/>
              </a:spcBef>
              <a:spcAft>
                <a:spcPts val="0"/>
              </a:spcAft>
              <a:buSzPts val="660"/>
              <a:buNone/>
              <a:defRPr sz="1200"/>
            </a:lvl3pPr>
            <a:lvl4pPr marL="1828800" lvl="3" indent="-228600" algn="l" rtl="0">
              <a:spcBef>
                <a:spcPts val="200"/>
              </a:spcBef>
              <a:spcAft>
                <a:spcPts val="0"/>
              </a:spcAft>
              <a:buSzPts val="1000"/>
              <a:buNone/>
              <a:defRPr sz="1000"/>
            </a:lvl4pPr>
            <a:lvl5pPr marL="2286000" lvl="4" indent="-228600" algn="l" rtl="0">
              <a:spcBef>
                <a:spcPts val="200"/>
              </a:spcBef>
              <a:spcAft>
                <a:spcPts val="0"/>
              </a:spcAft>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29" name="Google Shape;129;p23"/>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0" name="Google Shape;130;p23"/>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1" name="Google Shape;131;p23"/>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2"/>
        <p:cNvGrpSpPr/>
        <p:nvPr/>
      </p:nvGrpSpPr>
      <p:grpSpPr>
        <a:xfrm>
          <a:off x="0" y="0"/>
          <a:ext cx="0" cy="0"/>
          <a:chOff x="0" y="0"/>
          <a:chExt cx="0" cy="0"/>
        </a:xfrm>
      </p:grpSpPr>
      <p:sp>
        <p:nvSpPr>
          <p:cNvPr id="133" name="Google Shape;133;p24"/>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4" name="Google Shape;134;p24"/>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5" name="Google Shape;135;p24"/>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6"/>
        <p:cNvGrpSpPr/>
        <p:nvPr/>
      </p:nvGrpSpPr>
      <p:grpSpPr>
        <a:xfrm>
          <a:off x="0" y="0"/>
          <a:ext cx="0" cy="0"/>
          <a:chOff x="0" y="0"/>
          <a:chExt cx="0" cy="0"/>
        </a:xfrm>
      </p:grpSpPr>
      <p:sp>
        <p:nvSpPr>
          <p:cNvPr id="137" name="Google Shape;137;p25"/>
          <p:cNvSpPr txBox="1">
            <a:spLocks noGrp="1"/>
          </p:cNvSpPr>
          <p:nvPr>
            <p:ph type="title"/>
          </p:nvPr>
        </p:nvSpPr>
        <p:spPr>
          <a:xfrm>
            <a:off x="630238" y="273844"/>
            <a:ext cx="7886700" cy="99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8" name="Google Shape;138;p25"/>
          <p:cNvSpPr txBox="1">
            <a:spLocks noGrp="1"/>
          </p:cNvSpPr>
          <p:nvPr>
            <p:ph type="body" idx="1"/>
          </p:nvPr>
        </p:nvSpPr>
        <p:spPr>
          <a:xfrm>
            <a:off x="630238" y="1260872"/>
            <a:ext cx="3868800" cy="618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2160"/>
              <a:buNone/>
              <a:defRPr sz="2400" b="1"/>
            </a:lvl1pPr>
            <a:lvl2pPr marL="914400" lvl="1" indent="-228600" algn="l" rtl="0">
              <a:spcBef>
                <a:spcPts val="400"/>
              </a:spcBef>
              <a:spcAft>
                <a:spcPts val="0"/>
              </a:spcAft>
              <a:buSzPts val="1500"/>
              <a:buNone/>
              <a:defRPr sz="2000" b="1"/>
            </a:lvl2pPr>
            <a:lvl3pPr marL="1371600" lvl="2" indent="-228600" algn="l" rtl="0">
              <a:spcBef>
                <a:spcPts val="360"/>
              </a:spcBef>
              <a:spcAft>
                <a:spcPts val="0"/>
              </a:spcAft>
              <a:buSzPts val="99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9" name="Google Shape;139;p25"/>
          <p:cNvSpPr txBox="1">
            <a:spLocks noGrp="1"/>
          </p:cNvSpPr>
          <p:nvPr>
            <p:ph type="body" idx="2"/>
          </p:nvPr>
        </p:nvSpPr>
        <p:spPr>
          <a:xfrm>
            <a:off x="630238" y="1878806"/>
            <a:ext cx="3868800" cy="27636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25"/>
          <p:cNvSpPr txBox="1">
            <a:spLocks noGrp="1"/>
          </p:cNvSpPr>
          <p:nvPr>
            <p:ph type="body" idx="3"/>
          </p:nvPr>
        </p:nvSpPr>
        <p:spPr>
          <a:xfrm>
            <a:off x="4629150" y="1260872"/>
            <a:ext cx="3887700" cy="618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SzPts val="2160"/>
              <a:buNone/>
              <a:defRPr sz="2400" b="1"/>
            </a:lvl1pPr>
            <a:lvl2pPr marL="914400" lvl="1" indent="-228600" algn="l" rtl="0">
              <a:spcBef>
                <a:spcPts val="400"/>
              </a:spcBef>
              <a:spcAft>
                <a:spcPts val="0"/>
              </a:spcAft>
              <a:buSzPts val="1500"/>
              <a:buNone/>
              <a:defRPr sz="2000" b="1"/>
            </a:lvl2pPr>
            <a:lvl3pPr marL="1371600" lvl="2" indent="-228600" algn="l" rtl="0">
              <a:spcBef>
                <a:spcPts val="360"/>
              </a:spcBef>
              <a:spcAft>
                <a:spcPts val="0"/>
              </a:spcAft>
              <a:buSzPts val="990"/>
              <a:buNone/>
              <a:defRPr sz="1800" b="1"/>
            </a:lvl3pPr>
            <a:lvl4pPr marL="1828800" lvl="3" indent="-228600" algn="l" rtl="0">
              <a:spcBef>
                <a:spcPts val="320"/>
              </a:spcBef>
              <a:spcAft>
                <a:spcPts val="0"/>
              </a:spcAft>
              <a:buSzPts val="1600"/>
              <a:buNone/>
              <a:defRPr sz="1600" b="1"/>
            </a:lvl4pPr>
            <a:lvl5pPr marL="2286000" lvl="4" indent="-228600" algn="l" rtl="0">
              <a:spcBef>
                <a:spcPts val="320"/>
              </a:spcBef>
              <a:spcAft>
                <a:spcPts val="0"/>
              </a:spcAft>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41" name="Google Shape;141;p25"/>
          <p:cNvSpPr txBox="1">
            <a:spLocks noGrp="1"/>
          </p:cNvSpPr>
          <p:nvPr>
            <p:ph type="body" idx="4"/>
          </p:nvPr>
        </p:nvSpPr>
        <p:spPr>
          <a:xfrm>
            <a:off x="4629150" y="1878806"/>
            <a:ext cx="3887700" cy="2763600"/>
          </a:xfrm>
          <a:prstGeom prst="rect">
            <a:avLst/>
          </a:prstGeom>
          <a:noFill/>
          <a:ln>
            <a:noFill/>
          </a:ln>
        </p:spPr>
        <p:txBody>
          <a:bodyPr spcFirstLastPara="1" wrap="square" lIns="91425" tIns="45700" rIns="91425" bIns="45700" anchor="t" anchorCtr="0">
            <a:noAutofit/>
          </a:bodyPr>
          <a:lstStyle>
            <a:lvl1pPr marL="457200" lvl="0" indent="-331470" algn="l" rtl="0">
              <a:spcBef>
                <a:spcPts val="360"/>
              </a:spcBef>
              <a:spcAft>
                <a:spcPts val="0"/>
              </a:spcAft>
              <a:buSzPts val="1620"/>
              <a:buChar char="■"/>
              <a:defRPr/>
            </a:lvl1pPr>
            <a:lvl2pPr marL="914400" lvl="1" indent="-314325" algn="l" rtl="0">
              <a:spcBef>
                <a:spcPts val="360"/>
              </a:spcBef>
              <a:spcAft>
                <a:spcPts val="0"/>
              </a:spcAft>
              <a:buSzPts val="1350"/>
              <a:buChar char="■"/>
              <a:defRPr/>
            </a:lvl2pPr>
            <a:lvl3pPr marL="1371600" lvl="2" indent="-291464" algn="l" rtl="0">
              <a:spcBef>
                <a:spcPts val="360"/>
              </a:spcBef>
              <a:spcAft>
                <a:spcPts val="0"/>
              </a:spcAft>
              <a:buSzPts val="990"/>
              <a:buChar char="■"/>
              <a:defRPr/>
            </a:lvl3pPr>
            <a:lvl4pPr marL="1828800" lvl="3" indent="-342900" algn="l" rtl="0">
              <a:spcBef>
                <a:spcPts val="360"/>
              </a:spcBef>
              <a:spcAft>
                <a:spcPts val="0"/>
              </a:spcAft>
              <a:buSzPts val="1800"/>
              <a:buChar char="▪"/>
              <a:defRPr/>
            </a:lvl4pPr>
            <a:lvl5pPr marL="2286000" lvl="4" indent="-342900" algn="l" rtl="0">
              <a:spcBef>
                <a:spcPts val="360"/>
              </a:spcBef>
              <a:spcAft>
                <a:spcPts val="0"/>
              </a:spcAft>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2" name="Google Shape;142;p25"/>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3" name="Google Shape;143;p25"/>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4" name="Google Shape;144;p25"/>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5"/>
        <p:cNvGrpSpPr/>
        <p:nvPr/>
      </p:nvGrpSpPr>
      <p:grpSpPr>
        <a:xfrm>
          <a:off x="0" y="0"/>
          <a:ext cx="0" cy="0"/>
          <a:chOff x="0" y="0"/>
          <a:chExt cx="0" cy="0"/>
        </a:xfrm>
      </p:grpSpPr>
      <p:sp>
        <p:nvSpPr>
          <p:cNvPr id="146" name="Google Shape;146;p26"/>
          <p:cNvSpPr txBox="1">
            <a:spLocks noGrp="1"/>
          </p:cNvSpPr>
          <p:nvPr>
            <p:ph type="title"/>
          </p:nvPr>
        </p:nvSpPr>
        <p:spPr>
          <a:xfrm>
            <a:off x="623888" y="1282303"/>
            <a:ext cx="7886700" cy="21396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6000"/>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47" name="Google Shape;147;p26"/>
          <p:cNvSpPr txBox="1">
            <a:spLocks noGrp="1"/>
          </p:cNvSpPr>
          <p:nvPr>
            <p:ph type="body" idx="1"/>
          </p:nvPr>
        </p:nvSpPr>
        <p:spPr>
          <a:xfrm>
            <a:off x="623888" y="3442097"/>
            <a:ext cx="7886700" cy="1125300"/>
          </a:xfrm>
          <a:prstGeom prst="rect">
            <a:avLst/>
          </a:prstGeom>
          <a:noFill/>
          <a:ln>
            <a:noFill/>
          </a:ln>
        </p:spPr>
        <p:txBody>
          <a:bodyPr spcFirstLastPara="1" wrap="square" lIns="91425" tIns="45700" rIns="91425" bIns="45700" anchor="t" anchorCtr="0">
            <a:noAutofit/>
          </a:bodyPr>
          <a:lstStyle>
            <a:lvl1pPr marL="457200" lvl="0" indent="-228600" algn="l" rtl="0">
              <a:spcBef>
                <a:spcPts val="480"/>
              </a:spcBef>
              <a:spcAft>
                <a:spcPts val="0"/>
              </a:spcAft>
              <a:buSzPts val="2160"/>
              <a:buNone/>
              <a:defRPr sz="2400"/>
            </a:lvl1pPr>
            <a:lvl2pPr marL="914400" lvl="1" indent="-228600" algn="l" rtl="0">
              <a:spcBef>
                <a:spcPts val="400"/>
              </a:spcBef>
              <a:spcAft>
                <a:spcPts val="0"/>
              </a:spcAft>
              <a:buSzPts val="1500"/>
              <a:buNone/>
              <a:defRPr sz="2000"/>
            </a:lvl2pPr>
            <a:lvl3pPr marL="1371600" lvl="2" indent="-228600" algn="l" rtl="0">
              <a:spcBef>
                <a:spcPts val="360"/>
              </a:spcBef>
              <a:spcAft>
                <a:spcPts val="0"/>
              </a:spcAft>
              <a:buSzPts val="990"/>
              <a:buNone/>
              <a:defRPr sz="1800"/>
            </a:lvl3pPr>
            <a:lvl4pPr marL="1828800" lvl="3" indent="-228600" algn="l" rtl="0">
              <a:spcBef>
                <a:spcPts val="320"/>
              </a:spcBef>
              <a:spcAft>
                <a:spcPts val="0"/>
              </a:spcAft>
              <a:buSzPts val="1600"/>
              <a:buNone/>
              <a:defRPr sz="1600"/>
            </a:lvl4pPr>
            <a:lvl5pPr marL="2286000" lvl="4" indent="-228600" algn="l" rtl="0">
              <a:spcBef>
                <a:spcPts val="320"/>
              </a:spcBef>
              <a:spcAft>
                <a:spcPts val="0"/>
              </a:spcAft>
              <a:buSzPts val="1600"/>
              <a:buNone/>
              <a:defRPr sz="1600"/>
            </a:lvl5pPr>
            <a:lvl6pPr marL="2743200" lvl="5" indent="-228600" algn="l" rtl="0">
              <a:lnSpc>
                <a:spcPct val="90000"/>
              </a:lnSpc>
              <a:spcBef>
                <a:spcPts val="500"/>
              </a:spcBef>
              <a:spcAft>
                <a:spcPts val="0"/>
              </a:spcAft>
              <a:buClr>
                <a:schemeClr val="dk1"/>
              </a:buClr>
              <a:buSzPts val="1600"/>
              <a:buNone/>
              <a:defRPr sz="1600"/>
            </a:lvl6pPr>
            <a:lvl7pPr marL="3200400" lvl="6" indent="-228600" algn="l" rtl="0">
              <a:lnSpc>
                <a:spcPct val="90000"/>
              </a:lnSpc>
              <a:spcBef>
                <a:spcPts val="500"/>
              </a:spcBef>
              <a:spcAft>
                <a:spcPts val="0"/>
              </a:spcAft>
              <a:buClr>
                <a:schemeClr val="dk1"/>
              </a:buClr>
              <a:buSzPts val="1600"/>
              <a:buNone/>
              <a:defRPr sz="1600"/>
            </a:lvl7pPr>
            <a:lvl8pPr marL="3657600" lvl="7" indent="-228600" algn="l" rtl="0">
              <a:lnSpc>
                <a:spcPct val="90000"/>
              </a:lnSpc>
              <a:spcBef>
                <a:spcPts val="500"/>
              </a:spcBef>
              <a:spcAft>
                <a:spcPts val="0"/>
              </a:spcAft>
              <a:buClr>
                <a:schemeClr val="dk1"/>
              </a:buClr>
              <a:buSzPts val="1600"/>
              <a:buNone/>
              <a:defRPr sz="1600"/>
            </a:lvl8pPr>
            <a:lvl9pPr marL="4114800" lvl="8" indent="-228600" algn="l" rtl="0">
              <a:lnSpc>
                <a:spcPct val="90000"/>
              </a:lnSpc>
              <a:spcBef>
                <a:spcPts val="500"/>
              </a:spcBef>
              <a:spcAft>
                <a:spcPts val="0"/>
              </a:spcAft>
              <a:buClr>
                <a:schemeClr val="dk1"/>
              </a:buClr>
              <a:buSzPts val="1600"/>
              <a:buNone/>
              <a:defRPr sz="1600"/>
            </a:lvl9pPr>
          </a:lstStyle>
          <a:p>
            <a:endParaRPr/>
          </a:p>
        </p:txBody>
      </p:sp>
      <p:sp>
        <p:nvSpPr>
          <p:cNvPr id="148" name="Google Shape;148;p26"/>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9" name="Google Shape;149;p26"/>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26"/>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grpSp>
        <p:nvGrpSpPr>
          <p:cNvPr id="51" name="Google Shape;51;p13"/>
          <p:cNvGrpSpPr/>
          <p:nvPr/>
        </p:nvGrpSpPr>
        <p:grpSpPr>
          <a:xfrm>
            <a:off x="0" y="0"/>
            <a:ext cx="8731250" cy="4414838"/>
            <a:chOff x="0" y="0"/>
            <a:chExt cx="5500" cy="3708"/>
          </a:xfrm>
        </p:grpSpPr>
        <p:sp>
          <p:nvSpPr>
            <p:cNvPr id="52" name="Google Shape;52;p13"/>
            <p:cNvSpPr txBox="1"/>
            <p:nvPr/>
          </p:nvSpPr>
          <p:spPr>
            <a:xfrm>
              <a:off x="0" y="0"/>
              <a:ext cx="1200" cy="3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53" name="Google Shape;53;p13"/>
            <p:cNvGrpSpPr/>
            <p:nvPr/>
          </p:nvGrpSpPr>
          <p:grpSpPr>
            <a:xfrm>
              <a:off x="0" y="2208"/>
              <a:ext cx="5454" cy="1500"/>
              <a:chOff x="0" y="2208"/>
              <a:chExt cx="5454" cy="1500"/>
            </a:xfrm>
          </p:grpSpPr>
          <p:sp>
            <p:nvSpPr>
              <p:cNvPr id="54" name="Google Shape;54;p13"/>
              <p:cNvSpPr txBox="1"/>
              <p:nvPr/>
            </p:nvSpPr>
            <p:spPr>
              <a:xfrm>
                <a:off x="624" y="2208"/>
                <a:ext cx="4800" cy="15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sp>
            <p:nvSpPr>
              <p:cNvPr id="55" name="Google Shape;55;p13"/>
              <p:cNvSpPr txBox="1"/>
              <p:nvPr/>
            </p:nvSpPr>
            <p:spPr>
              <a:xfrm>
                <a:off x="654" y="2352"/>
                <a:ext cx="4800" cy="1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6" name="Google Shape;56;p13"/>
              <p:cNvCxnSpPr/>
              <p:nvPr/>
            </p:nvCxnSpPr>
            <p:spPr>
              <a:xfrm>
                <a:off x="0" y="3072"/>
                <a:ext cx="600" cy="0"/>
              </a:xfrm>
              <a:prstGeom prst="straightConnector1">
                <a:avLst/>
              </a:prstGeom>
              <a:noFill/>
              <a:ln w="50800" cap="flat" cmpd="sng">
                <a:solidFill>
                  <a:schemeClr val="lt2"/>
                </a:solidFill>
                <a:prstDash val="solid"/>
                <a:miter lim="800000"/>
                <a:headEnd type="none" w="med" len="med"/>
                <a:tailEnd type="none" w="med" len="med"/>
              </a:ln>
            </p:spPr>
          </p:cxnSp>
        </p:grpSp>
        <p:grpSp>
          <p:nvGrpSpPr>
            <p:cNvPr id="57" name="Google Shape;57;p13"/>
            <p:cNvGrpSpPr/>
            <p:nvPr/>
          </p:nvGrpSpPr>
          <p:grpSpPr>
            <a:xfrm>
              <a:off x="400" y="336"/>
              <a:ext cx="5100" cy="300"/>
              <a:chOff x="400" y="336"/>
              <a:chExt cx="5100" cy="300"/>
            </a:xfrm>
          </p:grpSpPr>
          <p:sp>
            <p:nvSpPr>
              <p:cNvPr id="58" name="Google Shape;58;p13"/>
              <p:cNvSpPr txBox="1"/>
              <p:nvPr/>
            </p:nvSpPr>
            <p:spPr>
              <a:xfrm>
                <a:off x="3952" y="336"/>
                <a:ext cx="1500" cy="300"/>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59" name="Google Shape;59;p13"/>
              <p:cNvCxnSpPr/>
              <p:nvPr/>
            </p:nvCxnSpPr>
            <p:spPr>
              <a:xfrm>
                <a:off x="400" y="432"/>
                <a:ext cx="5100" cy="0"/>
              </a:xfrm>
              <a:prstGeom prst="straightConnector1">
                <a:avLst/>
              </a:prstGeom>
              <a:noFill/>
              <a:ln w="44450" cap="flat" cmpd="sng">
                <a:solidFill>
                  <a:schemeClr val="lt2"/>
                </a:solidFill>
                <a:prstDash val="solid"/>
                <a:miter lim="800000"/>
                <a:headEnd type="none" w="med" len="med"/>
                <a:tailEnd type="none" w="med" len="med"/>
              </a:ln>
            </p:spPr>
          </p:cxnSp>
        </p:grpSp>
      </p:grpSp>
      <p:sp>
        <p:nvSpPr>
          <p:cNvPr id="60" name="Google Shape;60;p13"/>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9pPr>
          </a:lstStyle>
          <a:p>
            <a:endParaRPr/>
          </a:p>
        </p:txBody>
      </p:sp>
      <p:sp>
        <p:nvSpPr>
          <p:cNvPr id="61" name="Google Shape;61;p13"/>
          <p:cNvSpPr txBox="1">
            <a:spLocks noGrp="1"/>
          </p:cNvSpPr>
          <p:nvPr>
            <p:ph type="body" idx="1"/>
          </p:nvPr>
        </p:nvSpPr>
        <p:spPr>
          <a:xfrm>
            <a:off x="914400" y="1200150"/>
            <a:ext cx="7772400" cy="3398100"/>
          </a:xfrm>
          <a:prstGeom prst="rect">
            <a:avLst/>
          </a:prstGeom>
          <a:noFill/>
          <a:ln>
            <a:noFill/>
          </a:ln>
        </p:spPr>
        <p:txBody>
          <a:bodyPr spcFirstLastPara="1" wrap="square" lIns="91425" tIns="45700" rIns="91425" bIns="45700" anchor="t" anchorCtr="0">
            <a:noAutofit/>
          </a:bodyPr>
          <a:lstStyle>
            <a:lvl1pPr marL="457200" marR="0" lvl="0" indent="-388620" algn="l" rtl="0">
              <a:spcBef>
                <a:spcPts val="560"/>
              </a:spcBef>
              <a:spcAft>
                <a:spcPts val="0"/>
              </a:spcAft>
              <a:buClr>
                <a:schemeClr val="folHlink"/>
              </a:buClr>
              <a:buSzPts val="2520"/>
              <a:buFont typeface="Noto Sans Symbols"/>
              <a:buChar char="■"/>
              <a:defRPr sz="2800" b="0" i="0" u="none" strike="noStrike" cap="none">
                <a:solidFill>
                  <a:schemeClr val="dk1"/>
                </a:solidFill>
                <a:latin typeface="Arial"/>
                <a:ea typeface="Arial"/>
                <a:cs typeface="Arial"/>
                <a:sym typeface="Arial"/>
              </a:defRPr>
            </a:lvl1pPr>
            <a:lvl2pPr marL="914400" marR="0" lvl="1" indent="-352425" algn="l" rtl="0">
              <a:spcBef>
                <a:spcPts val="520"/>
              </a:spcBef>
              <a:spcAft>
                <a:spcPts val="0"/>
              </a:spcAft>
              <a:buClr>
                <a:schemeClr val="accent1"/>
              </a:buClr>
              <a:buSzPts val="1950"/>
              <a:buFont typeface="Noto Sans Symbols"/>
              <a:buChar char="■"/>
              <a:defRPr sz="2600" b="0" i="0" u="none" strike="noStrike" cap="none">
                <a:solidFill>
                  <a:schemeClr val="dk1"/>
                </a:solidFill>
                <a:latin typeface="Arial"/>
                <a:ea typeface="Arial"/>
                <a:cs typeface="Arial"/>
                <a:sym typeface="Arial"/>
              </a:defRPr>
            </a:lvl2pPr>
            <a:lvl3pPr marL="1371600" marR="0" lvl="2" indent="-308927" algn="l" rtl="0">
              <a:spcBef>
                <a:spcPts val="460"/>
              </a:spcBef>
              <a:spcAft>
                <a:spcPts val="0"/>
              </a:spcAft>
              <a:buClr>
                <a:schemeClr val="folHlink"/>
              </a:buClr>
              <a:buSzPts val="1265"/>
              <a:buFont typeface="Noto Sans Symbols"/>
              <a:buChar char="■"/>
              <a:defRPr sz="23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3"/>
          <p:cNvSpPr txBox="1">
            <a:spLocks noGrp="1"/>
          </p:cNvSpPr>
          <p:nvPr>
            <p:ph type="dt" idx="10"/>
          </p:nvPr>
        </p:nvSpPr>
        <p:spPr>
          <a:xfrm>
            <a:off x="912812" y="4688681"/>
            <a:ext cx="19050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Google Shape;63;p13"/>
          <p:cNvSpPr txBox="1">
            <a:spLocks noGrp="1"/>
          </p:cNvSpPr>
          <p:nvPr>
            <p:ph type="ftr" idx="11"/>
          </p:nvPr>
        </p:nvSpPr>
        <p:spPr>
          <a:xfrm>
            <a:off x="3354387" y="4686300"/>
            <a:ext cx="28956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Google Shape;64;p13"/>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grpSp>
        <p:nvGrpSpPr>
          <p:cNvPr id="72" name="Google Shape;72;p15"/>
          <p:cNvGrpSpPr/>
          <p:nvPr/>
        </p:nvGrpSpPr>
        <p:grpSpPr>
          <a:xfrm>
            <a:off x="0" y="0"/>
            <a:ext cx="8763000" cy="3571875"/>
            <a:chOff x="0" y="0"/>
            <a:chExt cx="5520" cy="3000"/>
          </a:xfrm>
        </p:grpSpPr>
        <p:sp>
          <p:nvSpPr>
            <p:cNvPr id="73" name="Google Shape;73;p15"/>
            <p:cNvSpPr txBox="1"/>
            <p:nvPr/>
          </p:nvSpPr>
          <p:spPr>
            <a:xfrm>
              <a:off x="0" y="0"/>
              <a:ext cx="300" cy="3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grpSp>
          <p:nvGrpSpPr>
            <p:cNvPr id="74" name="Google Shape;74;p15"/>
            <p:cNvGrpSpPr/>
            <p:nvPr/>
          </p:nvGrpSpPr>
          <p:grpSpPr>
            <a:xfrm>
              <a:off x="240" y="893"/>
              <a:ext cx="5280" cy="48"/>
              <a:chOff x="240" y="893"/>
              <a:chExt cx="5280" cy="48"/>
            </a:xfrm>
          </p:grpSpPr>
          <p:sp>
            <p:nvSpPr>
              <p:cNvPr id="75" name="Google Shape;75;p15"/>
              <p:cNvSpPr txBox="1"/>
              <p:nvPr/>
            </p:nvSpPr>
            <p:spPr>
              <a:xfrm>
                <a:off x="4320" y="893"/>
                <a:ext cx="1200" cy="0"/>
              </a:xfrm>
              <a:prstGeom prst="rect">
                <a:avLst/>
              </a:prstGeom>
              <a:solidFill>
                <a:schemeClr val="folHlink"/>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Arial"/>
                  <a:ea typeface="Arial"/>
                  <a:cs typeface="Arial"/>
                  <a:sym typeface="Arial"/>
                </a:endParaRPr>
              </a:p>
            </p:txBody>
          </p:sp>
          <p:cxnSp>
            <p:nvCxnSpPr>
              <p:cNvPr id="76" name="Google Shape;76;p15"/>
              <p:cNvCxnSpPr/>
              <p:nvPr/>
            </p:nvCxnSpPr>
            <p:spPr>
              <a:xfrm>
                <a:off x="240" y="941"/>
                <a:ext cx="5100" cy="0"/>
              </a:xfrm>
              <a:prstGeom prst="straightConnector1">
                <a:avLst/>
              </a:prstGeom>
              <a:noFill/>
              <a:ln w="19050" cap="flat" cmpd="sng">
                <a:solidFill>
                  <a:schemeClr val="lt2"/>
                </a:solidFill>
                <a:prstDash val="solid"/>
                <a:miter lim="800000"/>
                <a:headEnd type="none" w="med" len="med"/>
                <a:tailEnd type="none" w="med" len="med"/>
              </a:ln>
            </p:spPr>
          </p:cxnSp>
        </p:grpSp>
      </p:grpSp>
      <p:sp>
        <p:nvSpPr>
          <p:cNvPr id="77" name="Google Shape;77;p15"/>
          <p:cNvSpPr txBox="1">
            <a:spLocks noGrp="1"/>
          </p:cNvSpPr>
          <p:nvPr>
            <p:ph type="title"/>
          </p:nvPr>
        </p:nvSpPr>
        <p:spPr>
          <a:xfrm>
            <a:off x="914400" y="208359"/>
            <a:ext cx="7772400" cy="8574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1pPr>
            <a:lvl2pPr marR="0" lvl="1"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2pPr>
            <a:lvl3pPr marR="0" lvl="2"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3pPr>
            <a:lvl4pPr marR="0" lvl="3"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4pPr>
            <a:lvl5pPr marR="0" lvl="4"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5pPr>
            <a:lvl6pPr marR="0" lvl="5"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6pPr>
            <a:lvl7pPr marR="0" lvl="6"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7pPr>
            <a:lvl8pPr marR="0" lvl="7"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8pPr>
            <a:lvl9pPr marR="0" lvl="8" algn="l" rtl="0">
              <a:spcBef>
                <a:spcPts val="0"/>
              </a:spcBef>
              <a:spcAft>
                <a:spcPts val="0"/>
              </a:spcAft>
              <a:buSzPts val="1400"/>
              <a:buNone/>
              <a:defRPr sz="4200" b="0" i="0" u="none" strike="noStrike" cap="none">
                <a:solidFill>
                  <a:schemeClr val="dk2"/>
                </a:solidFill>
                <a:latin typeface="Times New Roman"/>
                <a:ea typeface="Times New Roman"/>
                <a:cs typeface="Times New Roman"/>
                <a:sym typeface="Times New Roman"/>
              </a:defRPr>
            </a:lvl9pPr>
          </a:lstStyle>
          <a:p>
            <a:endParaRPr/>
          </a:p>
        </p:txBody>
      </p:sp>
      <p:sp>
        <p:nvSpPr>
          <p:cNvPr id="78" name="Google Shape;78;p15"/>
          <p:cNvSpPr txBox="1">
            <a:spLocks noGrp="1"/>
          </p:cNvSpPr>
          <p:nvPr>
            <p:ph type="body" idx="1"/>
          </p:nvPr>
        </p:nvSpPr>
        <p:spPr>
          <a:xfrm>
            <a:off x="914400" y="1200150"/>
            <a:ext cx="7772400" cy="3398100"/>
          </a:xfrm>
          <a:prstGeom prst="rect">
            <a:avLst/>
          </a:prstGeom>
          <a:noFill/>
          <a:ln>
            <a:noFill/>
          </a:ln>
        </p:spPr>
        <p:txBody>
          <a:bodyPr spcFirstLastPara="1" wrap="square" lIns="91425" tIns="45700" rIns="91425" bIns="45700" anchor="t" anchorCtr="0">
            <a:noAutofit/>
          </a:bodyPr>
          <a:lstStyle>
            <a:lvl1pPr marL="457200" marR="0" lvl="0" indent="-388620" algn="l" rtl="0">
              <a:spcBef>
                <a:spcPts val="560"/>
              </a:spcBef>
              <a:spcAft>
                <a:spcPts val="0"/>
              </a:spcAft>
              <a:buClr>
                <a:schemeClr val="folHlink"/>
              </a:buClr>
              <a:buSzPts val="2520"/>
              <a:buFont typeface="Noto Sans Symbols"/>
              <a:buChar char="■"/>
              <a:defRPr sz="2800" b="0" i="0" u="none" strike="noStrike" cap="none">
                <a:solidFill>
                  <a:schemeClr val="dk1"/>
                </a:solidFill>
                <a:latin typeface="Arial"/>
                <a:ea typeface="Arial"/>
                <a:cs typeface="Arial"/>
                <a:sym typeface="Arial"/>
              </a:defRPr>
            </a:lvl1pPr>
            <a:lvl2pPr marL="914400" marR="0" lvl="1" indent="-352425" algn="l" rtl="0">
              <a:spcBef>
                <a:spcPts val="520"/>
              </a:spcBef>
              <a:spcAft>
                <a:spcPts val="0"/>
              </a:spcAft>
              <a:buClr>
                <a:schemeClr val="accent1"/>
              </a:buClr>
              <a:buSzPts val="1950"/>
              <a:buFont typeface="Noto Sans Symbols"/>
              <a:buChar char="■"/>
              <a:defRPr sz="2600" b="0" i="0" u="none" strike="noStrike" cap="none">
                <a:solidFill>
                  <a:schemeClr val="dk1"/>
                </a:solidFill>
                <a:latin typeface="Arial"/>
                <a:ea typeface="Arial"/>
                <a:cs typeface="Arial"/>
                <a:sym typeface="Arial"/>
              </a:defRPr>
            </a:lvl2pPr>
            <a:lvl3pPr marL="1371600" marR="0" lvl="2" indent="-308927" algn="l" rtl="0">
              <a:spcBef>
                <a:spcPts val="460"/>
              </a:spcBef>
              <a:spcAft>
                <a:spcPts val="0"/>
              </a:spcAft>
              <a:buClr>
                <a:schemeClr val="folHlink"/>
              </a:buClr>
              <a:buSzPts val="1265"/>
              <a:buFont typeface="Noto Sans Symbols"/>
              <a:buChar char="■"/>
              <a:defRPr sz="23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accent1"/>
              </a:buClr>
              <a:buSzPts val="2000"/>
              <a:buFont typeface="Noto Sans Symbols"/>
              <a:buChar char="▪"/>
              <a:defRPr sz="20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9" name="Google Shape;79;p15"/>
          <p:cNvSpPr txBox="1">
            <a:spLocks noGrp="1"/>
          </p:cNvSpPr>
          <p:nvPr>
            <p:ph type="dt" idx="10"/>
          </p:nvPr>
        </p:nvSpPr>
        <p:spPr>
          <a:xfrm>
            <a:off x="914400" y="4688681"/>
            <a:ext cx="19812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0" name="Google Shape;80;p15"/>
          <p:cNvSpPr txBox="1">
            <a:spLocks noGrp="1"/>
          </p:cNvSpPr>
          <p:nvPr>
            <p:ph type="ftr" idx="11"/>
          </p:nvPr>
        </p:nvSpPr>
        <p:spPr>
          <a:xfrm>
            <a:off x="3352800" y="4686300"/>
            <a:ext cx="2971800" cy="3429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00" b="0" i="0" u="none">
                <a:solidFill>
                  <a:schemeClr val="dk1"/>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1" name="Google Shape;81;p15"/>
          <p:cNvSpPr txBox="1">
            <a:spLocks noGrp="1"/>
          </p:cNvSpPr>
          <p:nvPr>
            <p:ph type="sldNum" idx="12"/>
          </p:nvPr>
        </p:nvSpPr>
        <p:spPr>
          <a:xfrm>
            <a:off x="6781800" y="4686300"/>
            <a:ext cx="1905000" cy="3429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1pPr>
            <a:lvl2pPr marL="0" marR="0" lvl="1"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2pPr>
            <a:lvl3pPr marL="0" marR="0" lvl="2"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3pPr>
            <a:lvl4pPr marL="0" marR="0" lvl="3"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4pPr>
            <a:lvl5pPr marL="0" marR="0" lvl="4"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5pPr>
            <a:lvl6pPr marL="0" marR="0" lvl="5"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6pPr>
            <a:lvl7pPr marL="0" marR="0" lvl="6"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7pPr>
            <a:lvl8pPr marL="0" marR="0" lvl="7"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8pPr>
            <a:lvl9pPr marL="0" marR="0" lvl="8" indent="0" algn="r" rtl="0">
              <a:lnSpc>
                <a:spcPct val="100000"/>
              </a:lnSpc>
              <a:spcBef>
                <a:spcPts val="0"/>
              </a:spcBef>
              <a:spcAft>
                <a:spcPts val="0"/>
              </a:spcAft>
              <a:buClr>
                <a:schemeClr val="dk1"/>
              </a:buClr>
              <a:buSzPts val="1000"/>
              <a:buFont typeface="Arial"/>
              <a:buNone/>
              <a:defRPr sz="1000" b="0" i="0" u="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cxnSp>
        <p:nvCxnSpPr>
          <p:cNvPr id="82" name="Google Shape;82;p15"/>
          <p:cNvCxnSpPr/>
          <p:nvPr/>
        </p:nvCxnSpPr>
        <p:spPr>
          <a:xfrm>
            <a:off x="0" y="3657600"/>
            <a:ext cx="609600" cy="0"/>
          </a:xfrm>
          <a:prstGeom prst="straightConnector1">
            <a:avLst/>
          </a:prstGeom>
          <a:noFill/>
          <a:ln w="44450" cap="flat" cmpd="sng">
            <a:solidFill>
              <a:schemeClr val="lt2"/>
            </a:solidFill>
            <a:prstDash val="solid"/>
            <a:miter lim="800000"/>
            <a:headEnd type="none" w="med" len="med"/>
            <a:tailEnd type="none" w="med" len="med"/>
          </a:ln>
        </p:spPr>
      </p:cxn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s://andersbrownworth.com/blockchain/"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komodoplatform.com/en/academy/bitcoin-script/"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hyperlink" Target="https://www.blockchain.com/explorer/blocks/btc/0" TargetMode="External"/><Relationship Id="rId4" Type="http://schemas.openxmlformats.org/officeDocument/2006/relationships/hyperlink" Target="https://etherscan.io/tx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ctrTitle"/>
          </p:nvPr>
        </p:nvSpPr>
        <p:spPr>
          <a:xfrm>
            <a:off x="1057050" y="2686050"/>
            <a:ext cx="7782300" cy="1657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800"/>
              <a:buFont typeface="Times New Roman"/>
              <a:buNone/>
            </a:pPr>
            <a:r>
              <a:rPr lang="en" sz="3900"/>
              <a:t>Fundamentals of Blockchain Technology</a:t>
            </a:r>
            <a:endParaRPr sz="3900"/>
          </a:p>
        </p:txBody>
      </p:sp>
      <p:sp>
        <p:nvSpPr>
          <p:cNvPr id="156" name="Google Shape;156;p27"/>
          <p:cNvSpPr txBox="1"/>
          <p:nvPr/>
        </p:nvSpPr>
        <p:spPr>
          <a:xfrm>
            <a:off x="444550" y="971550"/>
            <a:ext cx="8394600" cy="1262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800"/>
              <a:buFont typeface="Arial"/>
              <a:buNone/>
            </a:pPr>
            <a:r>
              <a:rPr lang="en" sz="3200" b="1" i="0" u="none">
                <a:solidFill>
                  <a:schemeClr val="dk1"/>
                </a:solidFill>
                <a:latin typeface="Arial"/>
                <a:ea typeface="Arial"/>
                <a:cs typeface="Arial"/>
                <a:sym typeface="Arial"/>
              </a:rPr>
              <a:t>CST 428 BLOCK CHAIN TECHNOLOGIES</a:t>
            </a:r>
            <a:endParaRPr sz="1800"/>
          </a:p>
          <a:p>
            <a:pPr marL="0" marR="0" lvl="0" indent="0" algn="ctr" rtl="0">
              <a:lnSpc>
                <a:spcPct val="100000"/>
              </a:lnSpc>
              <a:spcBef>
                <a:spcPts val="0"/>
              </a:spcBef>
              <a:spcAft>
                <a:spcPts val="0"/>
              </a:spcAft>
              <a:buClr>
                <a:schemeClr val="dk1"/>
              </a:buClr>
              <a:buSzPts val="1800"/>
              <a:buFont typeface="Arial"/>
              <a:buNone/>
            </a:pPr>
            <a:r>
              <a:rPr lang="en" sz="2200" b="1" i="0" u="none">
                <a:solidFill>
                  <a:schemeClr val="dk1"/>
                </a:solidFill>
                <a:latin typeface="Arial"/>
                <a:ea typeface="Arial"/>
                <a:cs typeface="Arial"/>
                <a:sym typeface="Arial"/>
              </a:rPr>
              <a:t>S8 CSE – ELECTIVE</a:t>
            </a:r>
            <a:endParaRPr sz="1800"/>
          </a:p>
          <a:p>
            <a:pPr marL="0" marR="0" lvl="0" indent="0" algn="ctr" rtl="0">
              <a:lnSpc>
                <a:spcPct val="100000"/>
              </a:lnSpc>
              <a:spcBef>
                <a:spcPts val="0"/>
              </a:spcBef>
              <a:spcAft>
                <a:spcPts val="0"/>
              </a:spcAft>
              <a:buClr>
                <a:schemeClr val="dk1"/>
              </a:buClr>
              <a:buSzPts val="1800"/>
              <a:buFont typeface="Arial"/>
              <a:buNone/>
            </a:pPr>
            <a:r>
              <a:rPr lang="en" sz="2200" b="1" i="0" u="none">
                <a:solidFill>
                  <a:schemeClr val="dk1"/>
                </a:solidFill>
                <a:latin typeface="Arial"/>
                <a:ea typeface="Arial"/>
                <a:cs typeface="Arial"/>
                <a:sym typeface="Arial"/>
              </a:rPr>
              <a:t>MODULE – </a:t>
            </a:r>
            <a:r>
              <a:rPr lang="en" sz="2200" b="1">
                <a:solidFill>
                  <a:schemeClr val="dk1"/>
                </a:solidFill>
              </a:rPr>
              <a:t>2</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p36"/>
          <p:cNvPicPr preferRelativeResize="0"/>
          <p:nvPr/>
        </p:nvPicPr>
        <p:blipFill rotWithShape="1">
          <a:blip r:embed="rId3">
            <a:alphaModFix/>
          </a:blip>
          <a:srcRect l="37189" t="26870" r="38067" b="23452"/>
          <a:stretch/>
        </p:blipFill>
        <p:spPr>
          <a:xfrm>
            <a:off x="500775" y="59250"/>
            <a:ext cx="4449576" cy="5025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7"/>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How blockchain works?</a:t>
            </a:r>
            <a:endParaRPr/>
          </a:p>
        </p:txBody>
      </p:sp>
      <p:pic>
        <p:nvPicPr>
          <p:cNvPr id="246" name="Google Shape;246;p37"/>
          <p:cNvPicPr preferRelativeResize="0"/>
          <p:nvPr/>
        </p:nvPicPr>
        <p:blipFill rotWithShape="1">
          <a:blip r:embed="rId3">
            <a:alphaModFix/>
          </a:blip>
          <a:srcRect l="33987" t="39004" r="34111" b="36726"/>
          <a:stretch/>
        </p:blipFill>
        <p:spPr>
          <a:xfrm>
            <a:off x="779750" y="1251875"/>
            <a:ext cx="6974851" cy="29847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8"/>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Benefits and features of blockchain</a:t>
            </a:r>
            <a:endParaRPr sz="3100"/>
          </a:p>
        </p:txBody>
      </p:sp>
      <p:sp>
        <p:nvSpPr>
          <p:cNvPr id="253" name="Google Shape;253;p38"/>
          <p:cNvSpPr txBox="1"/>
          <p:nvPr/>
        </p:nvSpPr>
        <p:spPr>
          <a:xfrm>
            <a:off x="696300" y="1144575"/>
            <a:ext cx="79905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b="1"/>
              <a:t>Decentralization: </a:t>
            </a:r>
            <a:r>
              <a:rPr lang="en"/>
              <a:t>There is no need for a trusted third party or intermediary to validate</a:t>
            </a:r>
            <a:endParaRPr/>
          </a:p>
          <a:p>
            <a:pPr marL="0" lvl="0" indent="0" algn="l" rtl="0">
              <a:spcBef>
                <a:spcPts val="0"/>
              </a:spcBef>
              <a:spcAft>
                <a:spcPts val="0"/>
              </a:spcAft>
              <a:buNone/>
            </a:pPr>
            <a:r>
              <a:rPr lang="en"/>
              <a:t>transactions; instead, a consensus mechanism is used to agree on the validity of transactions</a:t>
            </a:r>
            <a:endParaRPr/>
          </a:p>
          <a:p>
            <a:pPr marL="0" lvl="0" indent="0" algn="l" rtl="0">
              <a:spcBef>
                <a:spcPts val="0"/>
              </a:spcBef>
              <a:spcAft>
                <a:spcPts val="0"/>
              </a:spcAft>
              <a:buNone/>
            </a:pPr>
            <a:endParaRPr/>
          </a:p>
          <a:p>
            <a:pPr marL="0" lvl="0" indent="0" algn="l" rtl="0">
              <a:spcBef>
                <a:spcPts val="0"/>
              </a:spcBef>
              <a:spcAft>
                <a:spcPts val="0"/>
              </a:spcAft>
              <a:buNone/>
            </a:pPr>
            <a:r>
              <a:rPr lang="en" b="1"/>
              <a:t>Transparency and trust</a:t>
            </a:r>
            <a:r>
              <a:rPr lang="en"/>
              <a:t>: As blockchains are shared, this allows the system to be transparent</a:t>
            </a:r>
            <a:endParaRPr/>
          </a:p>
          <a:p>
            <a:pPr marL="0" lvl="0" indent="0" algn="l" rtl="0">
              <a:spcBef>
                <a:spcPts val="0"/>
              </a:spcBef>
              <a:spcAft>
                <a:spcPts val="0"/>
              </a:spcAft>
              <a:buNone/>
            </a:pPr>
            <a:endParaRPr/>
          </a:p>
          <a:p>
            <a:pPr marL="0" lvl="0" indent="0" algn="l" rtl="0">
              <a:spcBef>
                <a:spcPts val="0"/>
              </a:spcBef>
              <a:spcAft>
                <a:spcPts val="0"/>
              </a:spcAft>
              <a:buNone/>
            </a:pPr>
            <a:r>
              <a:rPr lang="en" b="1"/>
              <a:t>Immutability</a:t>
            </a:r>
            <a:r>
              <a:rPr lang="en"/>
              <a:t>: Once the data has been written to the blockchain, it is extremely difficult to change it back</a:t>
            </a:r>
            <a:endParaRPr/>
          </a:p>
          <a:p>
            <a:pPr marL="0" lvl="0" indent="0" algn="l" rtl="0">
              <a:spcBef>
                <a:spcPts val="0"/>
              </a:spcBef>
              <a:spcAft>
                <a:spcPts val="0"/>
              </a:spcAft>
              <a:buNone/>
            </a:pPr>
            <a:endParaRPr/>
          </a:p>
          <a:p>
            <a:pPr marL="0" lvl="0" indent="0" algn="l" rtl="0">
              <a:spcBef>
                <a:spcPts val="0"/>
              </a:spcBef>
              <a:spcAft>
                <a:spcPts val="0"/>
              </a:spcAft>
              <a:buNone/>
            </a:pPr>
            <a:r>
              <a:rPr lang="en" b="1"/>
              <a:t>High availability</a:t>
            </a:r>
            <a:r>
              <a:rPr lang="en"/>
              <a:t>: As the system is based on thousands of nodes in a peer-to-peer network, and the data is replicated and updated on every node, the system becomes highly available</a:t>
            </a:r>
            <a:endParaRPr/>
          </a:p>
          <a:p>
            <a:pPr marL="0" lvl="0" indent="0" algn="l" rtl="0">
              <a:spcBef>
                <a:spcPts val="0"/>
              </a:spcBef>
              <a:spcAft>
                <a:spcPts val="0"/>
              </a:spcAft>
              <a:buNone/>
            </a:pPr>
            <a:endParaRPr/>
          </a:p>
          <a:p>
            <a:pPr marL="0" lvl="0" indent="0" algn="l" rtl="0">
              <a:spcBef>
                <a:spcPts val="0"/>
              </a:spcBef>
              <a:spcAft>
                <a:spcPts val="0"/>
              </a:spcAft>
              <a:buNone/>
            </a:pPr>
            <a:r>
              <a:rPr lang="en" b="1"/>
              <a:t>Highly secure</a:t>
            </a:r>
            <a:r>
              <a:rPr lang="en"/>
              <a:t>: All transactions on a blockchain are cryptographically secured and thus provide network integrity. Any transactions posted from the nodes on the blockchain are verified based on a</a:t>
            </a:r>
            <a:endParaRPr/>
          </a:p>
          <a:p>
            <a:pPr marL="0" lvl="0" indent="0" algn="l" rtl="0">
              <a:spcBef>
                <a:spcPts val="0"/>
              </a:spcBef>
              <a:spcAft>
                <a:spcPts val="0"/>
              </a:spcAft>
              <a:buNone/>
            </a:pPr>
            <a:r>
              <a:rPr lang="en"/>
              <a:t>predetermined set of rules. Only valid transactions are selected for inclusion in a block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9"/>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Benefits and features of blockchain</a:t>
            </a:r>
            <a:endParaRPr sz="3100"/>
          </a:p>
        </p:txBody>
      </p:sp>
      <p:sp>
        <p:nvSpPr>
          <p:cNvPr id="260" name="Google Shape;260;p39"/>
          <p:cNvSpPr txBox="1"/>
          <p:nvPr/>
        </p:nvSpPr>
        <p:spPr>
          <a:xfrm>
            <a:off x="696300" y="1144575"/>
            <a:ext cx="7990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Simplification of current paradigms: </a:t>
            </a:r>
            <a:r>
              <a:rPr lang="en"/>
              <a:t>blockchain can serve as a single shared ledger among many interested parties, this can result in simplifying the model by reducing the complexity of managing the separate systems maintained by each entity</a:t>
            </a:r>
            <a:endParaRPr/>
          </a:p>
          <a:p>
            <a:pPr marL="0" lvl="0" indent="0" algn="l" rtl="0">
              <a:spcBef>
                <a:spcPts val="0"/>
              </a:spcBef>
              <a:spcAft>
                <a:spcPts val="0"/>
              </a:spcAft>
              <a:buNone/>
            </a:pPr>
            <a:endParaRPr/>
          </a:p>
          <a:p>
            <a:pPr marL="0" lvl="0" indent="0" algn="l" rtl="0">
              <a:spcBef>
                <a:spcPts val="0"/>
              </a:spcBef>
              <a:spcAft>
                <a:spcPts val="0"/>
              </a:spcAft>
              <a:buNone/>
            </a:pPr>
            <a:r>
              <a:rPr lang="en" b="1"/>
              <a:t>Faster dealings</a:t>
            </a:r>
            <a:r>
              <a:rPr lang="en"/>
              <a:t>: Blockchain does not require a lengthy process of verification, reconciliation, and clearance because a single version of agreed-upon data is already available on a shared ledger</a:t>
            </a:r>
            <a:endParaRPr/>
          </a:p>
          <a:p>
            <a:pPr marL="0" lvl="0" indent="0" algn="l" rtl="0">
              <a:spcBef>
                <a:spcPts val="0"/>
              </a:spcBef>
              <a:spcAft>
                <a:spcPts val="0"/>
              </a:spcAft>
              <a:buNone/>
            </a:pPr>
            <a:r>
              <a:rPr lang="en"/>
              <a:t>between financial organizations</a:t>
            </a:r>
            <a:endParaRPr/>
          </a:p>
          <a:p>
            <a:pPr marL="0" lvl="0" indent="0" algn="l" rtl="0">
              <a:spcBef>
                <a:spcPts val="0"/>
              </a:spcBef>
              <a:spcAft>
                <a:spcPts val="0"/>
              </a:spcAft>
              <a:buNone/>
            </a:pPr>
            <a:endParaRPr/>
          </a:p>
          <a:p>
            <a:pPr marL="0" lvl="0" indent="0" algn="l" rtl="0">
              <a:spcBef>
                <a:spcPts val="0"/>
              </a:spcBef>
              <a:spcAft>
                <a:spcPts val="0"/>
              </a:spcAft>
              <a:buNone/>
            </a:pPr>
            <a:r>
              <a:rPr lang="en" b="1"/>
              <a:t>Cost-saving</a:t>
            </a:r>
            <a:r>
              <a:rPr lang="en"/>
              <a:t>: As no trusted third party or clearing house is required in the blockchain model, this can massively eliminate overhead costs in the form of the fees, which are paid to such parties</a:t>
            </a:r>
            <a:endParaRPr/>
          </a:p>
          <a:p>
            <a:pPr marL="0" lvl="0" indent="0" algn="l" rtl="0">
              <a:spcBef>
                <a:spcPts val="0"/>
              </a:spcBef>
              <a:spcAft>
                <a:spcPts val="0"/>
              </a:spcAft>
              <a:buNone/>
            </a:pPr>
            <a:endParaRPr/>
          </a:p>
          <a:p>
            <a:pPr marL="0" lvl="0" indent="0" algn="l" rtl="0">
              <a:spcBef>
                <a:spcPts val="0"/>
              </a:spcBef>
              <a:spcAft>
                <a:spcPts val="0"/>
              </a:spcAft>
              <a:buNone/>
            </a:pPr>
            <a:r>
              <a:rPr lang="en" b="1"/>
              <a:t>Platform for smart contracts:</a:t>
            </a:r>
            <a:r>
              <a:rPr lang="en"/>
              <a:t> A blockchain is a platform on which programs can run that execute business logic on behalf of the users. It is available on newer blockchain platforms such as Ethereum and MultiChain, but not on Bitcoin</a:t>
            </a:r>
            <a:endParaRPr/>
          </a:p>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0"/>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Benefits and features of blockchain</a:t>
            </a:r>
            <a:endParaRPr sz="3100"/>
          </a:p>
        </p:txBody>
      </p:sp>
      <p:sp>
        <p:nvSpPr>
          <p:cNvPr id="267" name="Google Shape;267;p40"/>
          <p:cNvSpPr txBox="1"/>
          <p:nvPr/>
        </p:nvSpPr>
        <p:spPr>
          <a:xfrm>
            <a:off x="696300" y="1144575"/>
            <a:ext cx="79905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Smart property: </a:t>
            </a:r>
            <a:r>
              <a:rPr lang="en"/>
              <a:t>It is possible to link a digital or physical asset to the blockchain in such a secure and precise manner that it cannot be claimed by anyone else. You are in full control of your asset, and it cannot be double-spent or double-owned. Compare this with a digital music file, for example, which can be copied many times without any controls. While it is true that many Digital Rights Management (DRM) schemes are being used currently along with copyright laws, none of them are enforceable in the way a blockchain-based DRM can be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1"/>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Limitations of blockchain</a:t>
            </a:r>
            <a:endParaRPr sz="3100"/>
          </a:p>
        </p:txBody>
      </p:sp>
      <p:sp>
        <p:nvSpPr>
          <p:cNvPr id="274" name="Google Shape;274;p41"/>
          <p:cNvSpPr txBox="1"/>
          <p:nvPr/>
        </p:nvSpPr>
        <p:spPr>
          <a:xfrm>
            <a:off x="696300" y="1144575"/>
            <a:ext cx="79905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Scalability: </a:t>
            </a:r>
            <a:r>
              <a:rPr lang="en"/>
              <a:t>Currently, blockchain networks are not as scalable</a:t>
            </a:r>
            <a:endParaRPr/>
          </a:p>
          <a:p>
            <a:pPr marL="0" lvl="0" indent="0" algn="l" rtl="0">
              <a:spcBef>
                <a:spcPts val="0"/>
              </a:spcBef>
              <a:spcAft>
                <a:spcPts val="0"/>
              </a:spcAft>
              <a:buNone/>
            </a:pPr>
            <a:endParaRPr b="1"/>
          </a:p>
          <a:p>
            <a:pPr marL="0" lvl="0" indent="0" algn="l" rtl="0">
              <a:spcBef>
                <a:spcPts val="0"/>
              </a:spcBef>
              <a:spcAft>
                <a:spcPts val="0"/>
              </a:spcAft>
              <a:buNone/>
            </a:pPr>
            <a:r>
              <a:rPr lang="en" b="1"/>
              <a:t>Adoption: </a:t>
            </a:r>
            <a:r>
              <a:rPr lang="en"/>
              <a:t>there is still a long way to go before the mass adoption of this technology</a:t>
            </a:r>
            <a:endParaRPr/>
          </a:p>
          <a:p>
            <a:pPr marL="0" lvl="0" indent="0" algn="l" rtl="0">
              <a:spcBef>
                <a:spcPts val="0"/>
              </a:spcBef>
              <a:spcAft>
                <a:spcPts val="0"/>
              </a:spcAft>
              <a:buNone/>
            </a:pPr>
            <a:endParaRPr/>
          </a:p>
          <a:p>
            <a:pPr marL="0" lvl="0" indent="0" algn="l" rtl="0">
              <a:spcBef>
                <a:spcPts val="0"/>
              </a:spcBef>
              <a:spcAft>
                <a:spcPts val="0"/>
              </a:spcAft>
              <a:buNone/>
            </a:pPr>
            <a:r>
              <a:rPr lang="en" b="1"/>
              <a:t>Regulation</a:t>
            </a:r>
            <a:r>
              <a:rPr lang="en"/>
              <a:t>: Due to its decentralized nature, regulation is almost impossible on blockchain. Traditionally, due to the existence of regulatory authorities, consumers have a certain level of confidence that if something goes wrong they can hold someone accountable</a:t>
            </a:r>
            <a:endParaRPr/>
          </a:p>
          <a:p>
            <a:pPr marL="0" lvl="0" indent="0" algn="l" rtl="0">
              <a:spcBef>
                <a:spcPts val="0"/>
              </a:spcBef>
              <a:spcAft>
                <a:spcPts val="0"/>
              </a:spcAft>
              <a:buNone/>
            </a:pPr>
            <a:endParaRPr/>
          </a:p>
          <a:p>
            <a:pPr marL="0" lvl="0" indent="0" algn="l" rtl="0">
              <a:spcBef>
                <a:spcPts val="0"/>
              </a:spcBef>
              <a:spcAft>
                <a:spcPts val="0"/>
              </a:spcAft>
              <a:buNone/>
            </a:pPr>
            <a:r>
              <a:rPr lang="en" b="1"/>
              <a:t>Relatively immature technology</a:t>
            </a:r>
            <a:r>
              <a:rPr lang="en"/>
              <a:t>: blockchain is still a new technology and requires a lot of research to achieve maturity</a:t>
            </a:r>
            <a:endParaRPr/>
          </a:p>
          <a:p>
            <a:pPr marL="0" lvl="0" indent="0" algn="l" rtl="0">
              <a:spcBef>
                <a:spcPts val="0"/>
              </a:spcBef>
              <a:spcAft>
                <a:spcPts val="0"/>
              </a:spcAft>
              <a:buNone/>
            </a:pPr>
            <a:endParaRPr/>
          </a:p>
          <a:p>
            <a:pPr marL="0" lvl="0" indent="0" algn="l" rtl="0">
              <a:spcBef>
                <a:spcPts val="0"/>
              </a:spcBef>
              <a:spcAft>
                <a:spcPts val="0"/>
              </a:spcAft>
              <a:buNone/>
            </a:pPr>
            <a:r>
              <a:rPr lang="en" b="1"/>
              <a:t>Privacy and confidentiality</a:t>
            </a:r>
            <a:r>
              <a:rPr lang="en"/>
              <a:t>: Privacy is a concern on public blockchains such as Bitcoin where everyone can see every single transaction. This transparency is not desirable in many industries such as the financial, law, or medical sectors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2"/>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blockchain</a:t>
            </a:r>
            <a:endParaRPr sz="3100"/>
          </a:p>
        </p:txBody>
      </p:sp>
      <p:pic>
        <p:nvPicPr>
          <p:cNvPr id="281" name="Google Shape;281;p42"/>
          <p:cNvPicPr preferRelativeResize="0"/>
          <p:nvPr/>
        </p:nvPicPr>
        <p:blipFill rotWithShape="1">
          <a:blip r:embed="rId3">
            <a:alphaModFix/>
          </a:blip>
          <a:srcRect l="34399" t="47001" r="33746" b="20527"/>
          <a:stretch/>
        </p:blipFill>
        <p:spPr>
          <a:xfrm>
            <a:off x="983925" y="1155325"/>
            <a:ext cx="6763526" cy="3878075"/>
          </a:xfrm>
          <a:prstGeom prst="rect">
            <a:avLst/>
          </a:prstGeom>
          <a:noFill/>
          <a:ln>
            <a:noFill/>
          </a:ln>
        </p:spPr>
      </p:pic>
      <p:sp>
        <p:nvSpPr>
          <p:cNvPr id="282" name="Google Shape;282;p42"/>
          <p:cNvSpPr txBox="1"/>
          <p:nvPr/>
        </p:nvSpPr>
        <p:spPr>
          <a:xfrm>
            <a:off x="493600" y="3322875"/>
            <a:ext cx="2038800" cy="1293000"/>
          </a:xfrm>
          <a:prstGeom prst="rect">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114300" lvl="0" indent="-114300" algn="l" rtl="0">
              <a:spcBef>
                <a:spcPts val="0"/>
              </a:spcBef>
              <a:spcAft>
                <a:spcPts val="0"/>
              </a:spcAft>
              <a:buSzPts val="900"/>
              <a:buChar char="●"/>
            </a:pPr>
            <a:r>
              <a:rPr lang="en" sz="900"/>
              <a:t>not owned by anyone</a:t>
            </a:r>
            <a:endParaRPr sz="900"/>
          </a:p>
          <a:p>
            <a:pPr marL="114300" lvl="0" indent="-114300" algn="l" rtl="0">
              <a:spcBef>
                <a:spcPts val="0"/>
              </a:spcBef>
              <a:spcAft>
                <a:spcPts val="0"/>
              </a:spcAft>
              <a:buSzPts val="900"/>
              <a:buChar char="●"/>
            </a:pPr>
            <a:r>
              <a:rPr lang="en" sz="900"/>
              <a:t>open to the public and anyone can participate as a node in the decision making process. Users may or may not be rewarded for their participation</a:t>
            </a:r>
            <a:endParaRPr sz="900"/>
          </a:p>
          <a:p>
            <a:pPr marL="114300" lvl="0" indent="-114300" algn="l" rtl="0">
              <a:spcBef>
                <a:spcPts val="0"/>
              </a:spcBef>
              <a:spcAft>
                <a:spcPts val="0"/>
              </a:spcAft>
              <a:buSzPts val="900"/>
              <a:buChar char="●"/>
            </a:pPr>
            <a:r>
              <a:rPr lang="en" sz="900"/>
              <a:t>Bitcoin and Ethereum are both considered public blockchains</a:t>
            </a:r>
            <a:endParaRPr sz="900"/>
          </a:p>
        </p:txBody>
      </p:sp>
      <p:cxnSp>
        <p:nvCxnSpPr>
          <p:cNvPr id="283" name="Google Shape;283;p42"/>
          <p:cNvCxnSpPr>
            <a:endCxn id="282" idx="0"/>
          </p:cNvCxnSpPr>
          <p:nvPr/>
        </p:nvCxnSpPr>
        <p:spPr>
          <a:xfrm flipH="1">
            <a:off x="1513000" y="2897175"/>
            <a:ext cx="1169700" cy="425700"/>
          </a:xfrm>
          <a:prstGeom prst="straightConnector1">
            <a:avLst/>
          </a:prstGeom>
          <a:noFill/>
          <a:ln w="9525" cap="flat" cmpd="sng">
            <a:solidFill>
              <a:schemeClr val="dk2"/>
            </a:solidFill>
            <a:prstDash val="solid"/>
            <a:round/>
            <a:headEnd type="none" w="med" len="med"/>
            <a:tailEnd type="triangle" w="med" len="med"/>
          </a:ln>
        </p:spPr>
      </p:cxnSp>
      <p:sp>
        <p:nvSpPr>
          <p:cNvPr id="284" name="Google Shape;284;p42"/>
          <p:cNvSpPr txBox="1"/>
          <p:nvPr/>
        </p:nvSpPr>
        <p:spPr>
          <a:xfrm>
            <a:off x="743975" y="1294850"/>
            <a:ext cx="2124600" cy="738900"/>
          </a:xfrm>
          <a:prstGeom prst="rect">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457200" lvl="0" indent="-285750" algn="l" rtl="0">
              <a:spcBef>
                <a:spcPts val="0"/>
              </a:spcBef>
              <a:spcAft>
                <a:spcPts val="0"/>
              </a:spcAft>
              <a:buSzPts val="900"/>
              <a:buChar char="●"/>
            </a:pPr>
            <a:r>
              <a:rPr lang="en" sz="900"/>
              <a:t>open only to a consortium or group of individuals or organizations</a:t>
            </a:r>
            <a:endParaRPr sz="900"/>
          </a:p>
          <a:p>
            <a:pPr marL="457200" lvl="0" indent="-285750" algn="l" rtl="0">
              <a:spcBef>
                <a:spcPts val="0"/>
              </a:spcBef>
              <a:spcAft>
                <a:spcPts val="0"/>
              </a:spcAft>
              <a:buSzPts val="900"/>
              <a:buChar char="●"/>
            </a:pPr>
            <a:r>
              <a:rPr lang="en" sz="900"/>
              <a:t>Kadena and Quorum</a:t>
            </a:r>
            <a:endParaRPr sz="900"/>
          </a:p>
        </p:txBody>
      </p:sp>
      <p:cxnSp>
        <p:nvCxnSpPr>
          <p:cNvPr id="285" name="Google Shape;285;p42"/>
          <p:cNvCxnSpPr>
            <a:endCxn id="284" idx="2"/>
          </p:cNvCxnSpPr>
          <p:nvPr/>
        </p:nvCxnSpPr>
        <p:spPr>
          <a:xfrm rot="10800000" flipH="1">
            <a:off x="1380575" y="2033750"/>
            <a:ext cx="425700" cy="670200"/>
          </a:xfrm>
          <a:prstGeom prst="straightConnector1">
            <a:avLst/>
          </a:prstGeom>
          <a:noFill/>
          <a:ln w="9525" cap="flat" cmpd="sng">
            <a:solidFill>
              <a:schemeClr val="dk2"/>
            </a:solidFill>
            <a:prstDash val="solid"/>
            <a:round/>
            <a:headEnd type="none" w="med" len="med"/>
            <a:tailEnd type="triangle" w="med" len="med"/>
          </a:ln>
        </p:spPr>
      </p:cxnSp>
      <p:sp>
        <p:nvSpPr>
          <p:cNvPr id="286" name="Google Shape;286;p42"/>
          <p:cNvSpPr txBox="1"/>
          <p:nvPr/>
        </p:nvSpPr>
        <p:spPr>
          <a:xfrm>
            <a:off x="5722950" y="175350"/>
            <a:ext cx="3000000" cy="1046700"/>
          </a:xfrm>
          <a:prstGeom prst="rect">
            <a:avLst/>
          </a:prstGeom>
          <a:solidFill>
            <a:srgbClr val="FCE5CD"/>
          </a:solid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457200" lvl="0" indent="-279400" algn="l" rtl="0">
              <a:spcBef>
                <a:spcPts val="0"/>
              </a:spcBef>
              <a:spcAft>
                <a:spcPts val="0"/>
              </a:spcAft>
              <a:buSzPts val="800"/>
              <a:buChar char="●"/>
            </a:pPr>
            <a:r>
              <a:rPr lang="en" sz="800"/>
              <a:t>known as "pegged sidechains" </a:t>
            </a:r>
            <a:endParaRPr sz="800"/>
          </a:p>
          <a:p>
            <a:pPr marL="457200" lvl="0" indent="-279400" algn="l" rtl="0">
              <a:spcBef>
                <a:spcPts val="0"/>
              </a:spcBef>
              <a:spcAft>
                <a:spcPts val="0"/>
              </a:spcAft>
              <a:buSzPts val="800"/>
              <a:buChar char="●"/>
            </a:pPr>
            <a:r>
              <a:rPr lang="en" sz="800"/>
              <a:t>coins can be moved from one blockchain to another and then back again</a:t>
            </a:r>
            <a:endParaRPr sz="800"/>
          </a:p>
          <a:p>
            <a:pPr marL="457200" lvl="0" indent="-279400" algn="l" rtl="0">
              <a:spcBef>
                <a:spcPts val="0"/>
              </a:spcBef>
              <a:spcAft>
                <a:spcPts val="0"/>
              </a:spcAft>
              <a:buSzPts val="800"/>
              <a:buChar char="●"/>
            </a:pPr>
            <a:r>
              <a:rPr lang="en" sz="800"/>
              <a:t>Typical uses include the creation of new altcoins (alternative</a:t>
            </a:r>
            <a:endParaRPr sz="800"/>
          </a:p>
          <a:p>
            <a:pPr marL="457200" lvl="0" indent="-279400" algn="l" rtl="0">
              <a:spcBef>
                <a:spcPts val="0"/>
              </a:spcBef>
              <a:spcAft>
                <a:spcPts val="0"/>
              </a:spcAft>
              <a:buSzPts val="800"/>
              <a:buChar char="●"/>
            </a:pPr>
            <a:r>
              <a:rPr lang="en" sz="800"/>
              <a:t>cryptocurrencies) whereby coins are burnt as a proof of an adequate stake</a:t>
            </a:r>
            <a:endParaRPr sz="800"/>
          </a:p>
        </p:txBody>
      </p:sp>
      <p:cxnSp>
        <p:nvCxnSpPr>
          <p:cNvPr id="287" name="Google Shape;287;p42"/>
          <p:cNvCxnSpPr>
            <a:endCxn id="286" idx="2"/>
          </p:cNvCxnSpPr>
          <p:nvPr/>
        </p:nvCxnSpPr>
        <p:spPr>
          <a:xfrm rot="10800000" flipH="1">
            <a:off x="5844450" y="1222050"/>
            <a:ext cx="1378500" cy="1496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3"/>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blockchain</a:t>
            </a:r>
            <a:endParaRPr sz="3100"/>
          </a:p>
        </p:txBody>
      </p:sp>
      <p:sp>
        <p:nvSpPr>
          <p:cNvPr id="294" name="Google Shape;294;p43"/>
          <p:cNvSpPr txBox="1"/>
          <p:nvPr/>
        </p:nvSpPr>
        <p:spPr>
          <a:xfrm>
            <a:off x="696300" y="1144575"/>
            <a:ext cx="79905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t>Permissioned ledger : </a:t>
            </a:r>
            <a:r>
              <a:rPr lang="en" sz="2000"/>
              <a:t>blockchain where participants of the network are already known and trusted and do not need to use a distributed consensus mechanism; instead, an agreement protocol is used to maintain a shared version of the truth about the state of the records on the Blockchain</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b="1"/>
              <a:t>Shared ledger: </a:t>
            </a:r>
            <a:r>
              <a:rPr lang="en" sz="2000"/>
              <a:t>any application or database that is shared by the public or a consortium. Generally, all blockchains fall into the category of a shared ledger.</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b="1"/>
              <a:t>Fully private and proprietary blockchains</a:t>
            </a:r>
            <a:endParaRPr sz="2000" b="1"/>
          </a:p>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blockchain</a:t>
            </a:r>
            <a:endParaRPr sz="3100"/>
          </a:p>
        </p:txBody>
      </p:sp>
      <p:sp>
        <p:nvSpPr>
          <p:cNvPr id="301" name="Google Shape;301;p44"/>
          <p:cNvSpPr txBox="1"/>
          <p:nvPr/>
        </p:nvSpPr>
        <p:spPr>
          <a:xfrm>
            <a:off x="696300" y="1144575"/>
            <a:ext cx="7990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100" b="1"/>
              <a:t>Tokenized blockchains: </a:t>
            </a:r>
            <a:r>
              <a:rPr lang="en" sz="2100"/>
              <a:t>standard blockchains that generate cryptocurrency as a result of a consensus process via mining or initial distribution. Bitcoin and Ethereum are prime examples </a:t>
            </a:r>
            <a:endParaRPr sz="2100"/>
          </a:p>
          <a:p>
            <a:pPr marL="0" lvl="0" indent="0" algn="l" rtl="0">
              <a:spcBef>
                <a:spcPts val="0"/>
              </a:spcBef>
              <a:spcAft>
                <a:spcPts val="0"/>
              </a:spcAft>
              <a:buNone/>
            </a:pPr>
            <a:endParaRPr sz="2100"/>
          </a:p>
          <a:p>
            <a:pPr marL="0" lvl="0" indent="0" algn="l" rtl="0">
              <a:spcBef>
                <a:spcPts val="0"/>
              </a:spcBef>
              <a:spcAft>
                <a:spcPts val="0"/>
              </a:spcAft>
              <a:buNone/>
            </a:pPr>
            <a:r>
              <a:rPr lang="en" sz="2100" b="1"/>
              <a:t>Tokenless blockchains : </a:t>
            </a:r>
            <a:r>
              <a:rPr lang="en" sz="2100"/>
              <a:t>do not have the basic unit for the transfer of value. However, they are still valuable in situations where there is no need to transfer value between nodes and only</a:t>
            </a:r>
            <a:endParaRPr sz="2100"/>
          </a:p>
          <a:p>
            <a:pPr marL="0" lvl="0" indent="0" algn="l" rtl="0">
              <a:spcBef>
                <a:spcPts val="0"/>
              </a:spcBef>
              <a:spcAft>
                <a:spcPts val="0"/>
              </a:spcAft>
              <a:buNone/>
            </a:pPr>
            <a:r>
              <a:rPr lang="en" sz="2100"/>
              <a:t>the sharing of data among various trusted parties is required.</a:t>
            </a:r>
            <a:endParaRPr sz="2100"/>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a:t>
            </a:r>
            <a:endParaRPr sz="3100"/>
          </a:p>
        </p:txBody>
      </p:sp>
      <p:sp>
        <p:nvSpPr>
          <p:cNvPr id="308" name="Google Shape;308;p45"/>
          <p:cNvSpPr txBox="1"/>
          <p:nvPr/>
        </p:nvSpPr>
        <p:spPr>
          <a:xfrm>
            <a:off x="696300" y="1144575"/>
            <a:ext cx="7990500" cy="34170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backbone of a blockchain</a:t>
            </a:r>
            <a:endParaRPr sz="2100"/>
          </a:p>
          <a:p>
            <a:pPr marL="457200" lvl="0" indent="-361950" algn="l" rtl="0">
              <a:lnSpc>
                <a:spcPct val="150000"/>
              </a:lnSpc>
              <a:spcBef>
                <a:spcPts val="0"/>
              </a:spcBef>
              <a:spcAft>
                <a:spcPts val="0"/>
              </a:spcAft>
              <a:buSzPts val="2100"/>
              <a:buChar char="●"/>
            </a:pPr>
            <a:r>
              <a:rPr lang="en" sz="2100"/>
              <a:t>provides the decentralization of control through an optional process known as mining</a:t>
            </a:r>
            <a:endParaRPr sz="2100"/>
          </a:p>
          <a:p>
            <a:pPr marL="457200" lvl="0" indent="-361950" algn="l" rtl="0">
              <a:lnSpc>
                <a:spcPct val="150000"/>
              </a:lnSpc>
              <a:spcBef>
                <a:spcPts val="0"/>
              </a:spcBef>
              <a:spcAft>
                <a:spcPts val="0"/>
              </a:spcAft>
              <a:buSzPts val="2100"/>
              <a:buChar char="●"/>
            </a:pPr>
            <a:r>
              <a:rPr lang="en" sz="2100"/>
              <a:t>choice of the consensus algorithm is governed by the type of blockchain in use</a:t>
            </a:r>
            <a:endParaRPr sz="2100"/>
          </a:p>
          <a:p>
            <a:pPr marL="457200" lvl="0" indent="-361950" algn="l" rtl="0">
              <a:lnSpc>
                <a:spcPct val="150000"/>
              </a:lnSpc>
              <a:spcBef>
                <a:spcPts val="0"/>
              </a:spcBef>
              <a:spcAft>
                <a:spcPts val="0"/>
              </a:spcAft>
              <a:buSzPts val="2100"/>
              <a:buChar char="●"/>
            </a:pPr>
            <a:r>
              <a:rPr lang="en" sz="2100"/>
              <a:t>process of achieving agreement between distrusting nodes on the final state of data</a:t>
            </a:r>
            <a:endParaRPr sz="2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Definition</a:t>
            </a:r>
            <a:endParaRPr/>
          </a:p>
        </p:txBody>
      </p:sp>
      <p:pic>
        <p:nvPicPr>
          <p:cNvPr id="163" name="Google Shape;163;p28"/>
          <p:cNvPicPr preferRelativeResize="0"/>
          <p:nvPr/>
        </p:nvPicPr>
        <p:blipFill>
          <a:blip r:embed="rId3">
            <a:alphaModFix/>
          </a:blip>
          <a:stretch>
            <a:fillRect/>
          </a:stretch>
        </p:blipFill>
        <p:spPr>
          <a:xfrm>
            <a:off x="215125" y="986524"/>
            <a:ext cx="8791675" cy="2352125"/>
          </a:xfrm>
          <a:prstGeom prst="rect">
            <a:avLst/>
          </a:prstGeom>
          <a:noFill/>
          <a:ln>
            <a:noFill/>
          </a:ln>
        </p:spPr>
      </p:pic>
      <p:sp>
        <p:nvSpPr>
          <p:cNvPr id="164" name="Google Shape;164;p28"/>
          <p:cNvSpPr txBox="1"/>
          <p:nvPr/>
        </p:nvSpPr>
        <p:spPr>
          <a:xfrm>
            <a:off x="176100" y="3585825"/>
            <a:ext cx="87918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t>P2P </a:t>
            </a:r>
            <a:r>
              <a:rPr lang="en" sz="1900"/>
              <a:t>-  there is no central controller in the network, and all participants (nodes) talk to each other directly</a:t>
            </a:r>
            <a:endParaRPr sz="1900"/>
          </a:p>
          <a:p>
            <a:pPr marL="0" lvl="0" indent="457200" algn="l" rtl="0">
              <a:spcBef>
                <a:spcPts val="0"/>
              </a:spcBef>
              <a:spcAft>
                <a:spcPts val="0"/>
              </a:spcAft>
              <a:buNone/>
            </a:pPr>
            <a:r>
              <a:rPr lang="en" sz="1900"/>
              <a:t>allows transactions to be conducted directly among the peers without third-party involvement, such as by a bank</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a:t>
            </a:r>
            <a:endParaRPr sz="3100"/>
          </a:p>
        </p:txBody>
      </p:sp>
      <p:sp>
        <p:nvSpPr>
          <p:cNvPr id="315" name="Google Shape;315;p46"/>
          <p:cNvSpPr txBox="1"/>
          <p:nvPr/>
        </p:nvSpPr>
        <p:spPr>
          <a:xfrm>
            <a:off x="696300" y="1144575"/>
            <a:ext cx="7990500" cy="29322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a set of steps that are taken by most or all nodes in a blockchain to agree on a proposed state or value</a:t>
            </a:r>
            <a:endParaRPr sz="2100"/>
          </a:p>
          <a:p>
            <a:pPr marL="457200" lvl="0" indent="-361950" algn="l" rtl="0">
              <a:lnSpc>
                <a:spcPct val="150000"/>
              </a:lnSpc>
              <a:spcBef>
                <a:spcPts val="0"/>
              </a:spcBef>
              <a:spcAft>
                <a:spcPts val="0"/>
              </a:spcAft>
              <a:buSzPts val="2100"/>
              <a:buChar char="●"/>
            </a:pPr>
            <a:r>
              <a:rPr lang="en" sz="2100"/>
              <a:t>Requirements:</a:t>
            </a:r>
            <a:endParaRPr sz="2100"/>
          </a:p>
          <a:p>
            <a:pPr marL="914400" lvl="1" indent="-361950" algn="l" rtl="0">
              <a:lnSpc>
                <a:spcPct val="150000"/>
              </a:lnSpc>
              <a:spcBef>
                <a:spcPts val="0"/>
              </a:spcBef>
              <a:spcAft>
                <a:spcPts val="0"/>
              </a:spcAft>
              <a:buSzPts val="2100"/>
              <a:buChar char="○"/>
            </a:pPr>
            <a:r>
              <a:rPr lang="en" sz="2100"/>
              <a:t>Agreement: All honest nodes decide on the same value</a:t>
            </a:r>
            <a:endParaRPr sz="2100"/>
          </a:p>
          <a:p>
            <a:pPr marL="914400" lvl="1" indent="-361950" algn="l" rtl="0">
              <a:lnSpc>
                <a:spcPct val="150000"/>
              </a:lnSpc>
              <a:spcBef>
                <a:spcPts val="0"/>
              </a:spcBef>
              <a:spcAft>
                <a:spcPts val="0"/>
              </a:spcAft>
              <a:buSzPts val="2100"/>
              <a:buChar char="○"/>
            </a:pPr>
            <a:r>
              <a:rPr lang="en" sz="2100"/>
              <a:t>Integrity: no node can make the decision more than once in a single consensus cycle</a:t>
            </a:r>
            <a:endParaRPr sz="2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a:t>
            </a:r>
            <a:endParaRPr sz="3100"/>
          </a:p>
        </p:txBody>
      </p:sp>
      <p:sp>
        <p:nvSpPr>
          <p:cNvPr id="322" name="Google Shape;322;p47"/>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Requirements:</a:t>
            </a:r>
            <a:endParaRPr sz="2100"/>
          </a:p>
          <a:p>
            <a:pPr marL="914400" lvl="1" indent="-361950" algn="l" rtl="0">
              <a:lnSpc>
                <a:spcPct val="150000"/>
              </a:lnSpc>
              <a:spcBef>
                <a:spcPts val="0"/>
              </a:spcBef>
              <a:spcAft>
                <a:spcPts val="0"/>
              </a:spcAft>
              <a:buSzPts val="2100"/>
              <a:buChar char="○"/>
            </a:pPr>
            <a:r>
              <a:rPr lang="en" sz="2100"/>
              <a:t>Validity: The value agreed upon by all honest nodes must be the same as the initial value proposed by at least one honest node</a:t>
            </a:r>
            <a:endParaRPr sz="2100"/>
          </a:p>
          <a:p>
            <a:pPr marL="914400" lvl="1" indent="-361950" algn="l" rtl="0">
              <a:lnSpc>
                <a:spcPct val="150000"/>
              </a:lnSpc>
              <a:spcBef>
                <a:spcPts val="0"/>
              </a:spcBef>
              <a:spcAft>
                <a:spcPts val="0"/>
              </a:spcAft>
              <a:buSzPts val="2100"/>
              <a:buChar char="○"/>
            </a:pPr>
            <a:r>
              <a:rPr lang="en" sz="2100"/>
              <a:t>Fault tolerant: The consensus algorithm should be able to run correctly in the presence of faulty or malicious nodes</a:t>
            </a:r>
            <a:endParaRPr sz="2100"/>
          </a:p>
          <a:p>
            <a:pPr marL="914400" lvl="1" indent="-361950" algn="l" rtl="0">
              <a:lnSpc>
                <a:spcPct val="150000"/>
              </a:lnSpc>
              <a:spcBef>
                <a:spcPts val="0"/>
              </a:spcBef>
              <a:spcAft>
                <a:spcPts val="0"/>
              </a:spcAft>
              <a:buSzPts val="2100"/>
              <a:buChar char="○"/>
            </a:pPr>
            <a:r>
              <a:rPr lang="en" sz="2100"/>
              <a:t>Termination: All honest nodes terminate the execution of the consensus process and eventually reach a decision</a:t>
            </a:r>
            <a:endParaRPr sz="2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8"/>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consensus</a:t>
            </a:r>
            <a:endParaRPr sz="3100"/>
          </a:p>
        </p:txBody>
      </p:sp>
      <p:sp>
        <p:nvSpPr>
          <p:cNvPr id="329" name="Google Shape;329;p48"/>
          <p:cNvSpPr txBox="1"/>
          <p:nvPr/>
        </p:nvSpPr>
        <p:spPr>
          <a:xfrm>
            <a:off x="696300" y="1144575"/>
            <a:ext cx="7990500" cy="29322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Proof-based consensus mechanisms:</a:t>
            </a:r>
            <a:endParaRPr sz="2100"/>
          </a:p>
          <a:p>
            <a:pPr marL="914400" lvl="1" indent="-361950" algn="l" rtl="0">
              <a:lnSpc>
                <a:spcPct val="150000"/>
              </a:lnSpc>
              <a:spcBef>
                <a:spcPts val="0"/>
              </a:spcBef>
              <a:spcAft>
                <a:spcPts val="0"/>
              </a:spcAft>
              <a:buSzPts val="2100"/>
              <a:buChar char="○"/>
            </a:pPr>
            <a:r>
              <a:rPr lang="en" sz="2100"/>
              <a:t>nodes to compete in a leader-election lottery, and the node that wins proposes the final value</a:t>
            </a:r>
            <a:endParaRPr sz="2100"/>
          </a:p>
          <a:p>
            <a:pPr marL="914400" lvl="1" indent="-361950" algn="l" rtl="0">
              <a:lnSpc>
                <a:spcPct val="150000"/>
              </a:lnSpc>
              <a:spcBef>
                <a:spcPts val="0"/>
              </a:spcBef>
              <a:spcAft>
                <a:spcPts val="0"/>
              </a:spcAft>
              <a:buSzPts val="2100"/>
              <a:buChar char="○"/>
            </a:pPr>
            <a:r>
              <a:rPr lang="en" sz="2100"/>
              <a:t>Eg. miner who solves the computational puzzle as proof of computational effort expended wins the right to add the next block to the blockchain</a:t>
            </a:r>
            <a:endParaRPr sz="2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9"/>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consensus</a:t>
            </a:r>
            <a:endParaRPr sz="3100"/>
          </a:p>
        </p:txBody>
      </p:sp>
      <p:sp>
        <p:nvSpPr>
          <p:cNvPr id="336" name="Google Shape;336;p49"/>
          <p:cNvSpPr txBox="1"/>
          <p:nvPr/>
        </p:nvSpPr>
        <p:spPr>
          <a:xfrm>
            <a:off x="696300" y="1144575"/>
            <a:ext cx="7990500" cy="29322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Traditional fault tolerance-based:</a:t>
            </a:r>
            <a:endParaRPr sz="2100"/>
          </a:p>
          <a:p>
            <a:pPr marL="914400" lvl="1" indent="-361950" algn="l" rtl="0">
              <a:lnSpc>
                <a:spcPct val="150000"/>
              </a:lnSpc>
              <a:spcBef>
                <a:spcPts val="0"/>
              </a:spcBef>
              <a:spcAft>
                <a:spcPts val="0"/>
              </a:spcAft>
              <a:buSzPts val="2100"/>
              <a:buChar char="○"/>
            </a:pPr>
            <a:r>
              <a:rPr lang="en" sz="2100"/>
              <a:t>relies on a simple scheme of nodes that publish and verify signed messages in a number of phases</a:t>
            </a:r>
            <a:endParaRPr sz="2100"/>
          </a:p>
          <a:p>
            <a:pPr marL="914400" lvl="1" indent="-361950" algn="l" rtl="0">
              <a:lnSpc>
                <a:spcPct val="150000"/>
              </a:lnSpc>
              <a:spcBef>
                <a:spcPts val="0"/>
              </a:spcBef>
              <a:spcAft>
                <a:spcPts val="0"/>
              </a:spcAft>
              <a:buSzPts val="2100"/>
              <a:buChar char="○"/>
            </a:pPr>
            <a:r>
              <a:rPr lang="en" sz="2100"/>
              <a:t>Eventually, when a certain number of messages are received over a period of rounds (phases), then an agreement is reached</a:t>
            </a:r>
            <a:endParaRPr sz="2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Types of consensus</a:t>
            </a:r>
            <a:endParaRPr sz="3100"/>
          </a:p>
        </p:txBody>
      </p:sp>
      <p:sp>
        <p:nvSpPr>
          <p:cNvPr id="343" name="Google Shape;343;p50"/>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Traditional fault tolerance-based:</a:t>
            </a:r>
            <a:endParaRPr sz="2100"/>
          </a:p>
          <a:p>
            <a:pPr marL="914400" lvl="1" indent="-361950" algn="l" rtl="0">
              <a:lnSpc>
                <a:spcPct val="150000"/>
              </a:lnSpc>
              <a:spcBef>
                <a:spcPts val="0"/>
              </a:spcBef>
              <a:spcAft>
                <a:spcPts val="0"/>
              </a:spcAft>
              <a:buSzPts val="2100"/>
              <a:buChar char="○"/>
            </a:pPr>
            <a:r>
              <a:rPr lang="en" sz="2100"/>
              <a:t>Two types of faults</a:t>
            </a:r>
            <a:endParaRPr sz="2100"/>
          </a:p>
          <a:p>
            <a:pPr marL="1371600" lvl="2" indent="-361950" algn="l" rtl="0">
              <a:lnSpc>
                <a:spcPct val="150000"/>
              </a:lnSpc>
              <a:spcBef>
                <a:spcPts val="0"/>
              </a:spcBef>
              <a:spcAft>
                <a:spcPts val="0"/>
              </a:spcAft>
              <a:buSzPts val="2100"/>
              <a:buChar char="■"/>
            </a:pPr>
            <a:r>
              <a:rPr lang="en" sz="2100"/>
              <a:t>Fail-stop faults:  node merely crashed</a:t>
            </a:r>
            <a:endParaRPr sz="2100"/>
          </a:p>
          <a:p>
            <a:pPr marL="1828800" lvl="3" indent="-361950" algn="l" rtl="0">
              <a:lnSpc>
                <a:spcPct val="150000"/>
              </a:lnSpc>
              <a:spcBef>
                <a:spcPts val="0"/>
              </a:spcBef>
              <a:spcAft>
                <a:spcPts val="0"/>
              </a:spcAft>
              <a:buSzPts val="2100"/>
              <a:buChar char="●"/>
            </a:pPr>
            <a:r>
              <a:rPr lang="en" sz="2100"/>
              <a:t>Paxos and RAFT protocol are used to deal</a:t>
            </a:r>
            <a:endParaRPr sz="2100"/>
          </a:p>
          <a:p>
            <a:pPr marL="1314450" lvl="3" indent="-361950" algn="l" rtl="0">
              <a:lnSpc>
                <a:spcPct val="150000"/>
              </a:lnSpc>
              <a:spcBef>
                <a:spcPts val="0"/>
              </a:spcBef>
              <a:spcAft>
                <a:spcPts val="0"/>
              </a:spcAft>
              <a:buSzPts val="2100"/>
              <a:buChar char="●"/>
            </a:pPr>
            <a:r>
              <a:rPr lang="en" sz="2100"/>
              <a:t>Byzantine faults: faulty node exhibits malicious or inconsistent behavior arbitrarily</a:t>
            </a:r>
            <a:endParaRPr sz="2100"/>
          </a:p>
          <a:p>
            <a:pPr marL="2286000" lvl="4" indent="-361950" algn="l" rtl="0">
              <a:lnSpc>
                <a:spcPct val="150000"/>
              </a:lnSpc>
              <a:spcBef>
                <a:spcPts val="0"/>
              </a:spcBef>
              <a:spcAft>
                <a:spcPts val="0"/>
              </a:spcAft>
              <a:buSzPts val="2100"/>
              <a:buChar char="○"/>
            </a:pPr>
            <a:r>
              <a:rPr lang="en" sz="2100"/>
              <a:t>Difficult to handle</a:t>
            </a:r>
            <a:endParaRPr sz="2100"/>
          </a:p>
          <a:p>
            <a:pPr marL="2286000" lvl="4" indent="-361950" algn="l" rtl="0">
              <a:lnSpc>
                <a:spcPct val="150000"/>
              </a:lnSpc>
              <a:spcBef>
                <a:spcPts val="0"/>
              </a:spcBef>
              <a:spcAft>
                <a:spcPts val="0"/>
              </a:spcAft>
              <a:buSzPts val="2100"/>
              <a:buChar char="○"/>
            </a:pPr>
            <a:r>
              <a:rPr lang="en" sz="2100"/>
              <a:t>Byzantine Fault Tolerance (PBFT) is used</a:t>
            </a:r>
            <a:endParaRPr sz="2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350" name="Google Shape;350;p51"/>
          <p:cNvSpPr txBox="1"/>
          <p:nvPr/>
        </p:nvSpPr>
        <p:spPr>
          <a:xfrm>
            <a:off x="696300" y="1144575"/>
            <a:ext cx="7990500" cy="29322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used in blockchain in order to provide a means of agreeing to a single version of the truth by all peers on the blockchain network</a:t>
            </a:r>
            <a:endParaRPr sz="2100"/>
          </a:p>
          <a:p>
            <a:pPr marL="457200" lvl="0" indent="-361950" algn="l" rtl="0">
              <a:lnSpc>
                <a:spcPct val="150000"/>
              </a:lnSpc>
              <a:spcBef>
                <a:spcPts val="0"/>
              </a:spcBef>
              <a:spcAft>
                <a:spcPts val="0"/>
              </a:spcAft>
              <a:buSzPts val="2100"/>
              <a:buChar char="●"/>
            </a:pPr>
            <a:r>
              <a:rPr lang="en" sz="2100"/>
              <a:t>1) Proof-based, leader-election lottery-based, or the Nakamoto consensus whereby a leader is elected at random (using an algorithm) and proposes a final value</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357" name="Google Shape;357;p52"/>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also referred to as the fully decentralized or permissionless type of consensus mechanism</a:t>
            </a:r>
            <a:endParaRPr sz="2100"/>
          </a:p>
          <a:p>
            <a:pPr marL="457200" lvl="0" indent="-361950" algn="l" rtl="0">
              <a:lnSpc>
                <a:spcPct val="150000"/>
              </a:lnSpc>
              <a:spcBef>
                <a:spcPts val="0"/>
              </a:spcBef>
              <a:spcAft>
                <a:spcPts val="0"/>
              </a:spcAft>
              <a:buSzPts val="2100"/>
              <a:buChar char="●"/>
            </a:pPr>
            <a:r>
              <a:rPr lang="en" sz="2100"/>
              <a:t>used in the Bitcoin and Ethereum blockchain in the form of a PoW mechanism</a:t>
            </a:r>
            <a:endParaRPr sz="2100"/>
          </a:p>
          <a:p>
            <a:pPr marL="457200" lvl="0" indent="-361950" algn="l" rtl="0">
              <a:lnSpc>
                <a:spcPct val="150000"/>
              </a:lnSpc>
              <a:spcBef>
                <a:spcPts val="0"/>
              </a:spcBef>
              <a:spcAft>
                <a:spcPts val="0"/>
              </a:spcAft>
              <a:buSzPts val="2100"/>
              <a:buChar char="●"/>
            </a:pPr>
            <a:r>
              <a:rPr lang="en" sz="2100"/>
              <a:t>2) Byzantine fault tolerance (BFT)-based is a more traditional approach based on rounds of votes</a:t>
            </a:r>
            <a:endParaRPr sz="2100"/>
          </a:p>
          <a:p>
            <a:pPr marL="914400" lvl="1" indent="-361950" algn="l" rtl="0">
              <a:lnSpc>
                <a:spcPct val="150000"/>
              </a:lnSpc>
              <a:spcBef>
                <a:spcPts val="0"/>
              </a:spcBef>
              <a:spcAft>
                <a:spcPts val="0"/>
              </a:spcAft>
              <a:buSzPts val="2100"/>
              <a:buChar char="○"/>
            </a:pPr>
            <a:r>
              <a:rPr lang="en" sz="2100"/>
              <a:t>known as the consortium or permissioned type of consensus mechanism</a:t>
            </a:r>
            <a:endParaRPr sz="2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3"/>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364" name="Google Shape;364;p53"/>
          <p:cNvSpPr txBox="1"/>
          <p:nvPr/>
        </p:nvSpPr>
        <p:spPr>
          <a:xfrm>
            <a:off x="696300" y="1144575"/>
            <a:ext cx="7990500" cy="24474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BFT-based consensus mechanisms perform well when there are a limited number of nodes, but they do not scale well</a:t>
            </a:r>
            <a:endParaRPr sz="2100"/>
          </a:p>
          <a:p>
            <a:pPr marL="457200" lvl="0" indent="-361950" algn="l" rtl="0">
              <a:lnSpc>
                <a:spcPct val="150000"/>
              </a:lnSpc>
              <a:spcBef>
                <a:spcPts val="0"/>
              </a:spcBef>
              <a:spcAft>
                <a:spcPts val="0"/>
              </a:spcAft>
              <a:buSzPts val="2100"/>
              <a:buChar char="●"/>
            </a:pPr>
            <a:r>
              <a:rPr lang="en" sz="2100"/>
              <a:t>Leader election lottery-based (PoW) consensus mechanisms scale very well but perform very slowly</a:t>
            </a:r>
            <a:endParaRPr sz="2100"/>
          </a:p>
          <a:p>
            <a:pPr marL="0" lvl="0" indent="0" algn="l" rtl="0">
              <a:lnSpc>
                <a:spcPct val="150000"/>
              </a:lnSpc>
              <a:spcBef>
                <a:spcPts val="0"/>
              </a:spcBef>
              <a:spcAft>
                <a:spcPts val="0"/>
              </a:spcAft>
              <a:buNone/>
            </a:pPr>
            <a:endParaRPr sz="2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371" name="Google Shape;371;p54"/>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Available algorithms for consensus in context of blockchain</a:t>
            </a:r>
            <a:endParaRPr sz="2100"/>
          </a:p>
          <a:p>
            <a:pPr marL="914400" lvl="1" indent="-361950" algn="l" rtl="0">
              <a:lnSpc>
                <a:spcPct val="150000"/>
              </a:lnSpc>
              <a:spcBef>
                <a:spcPts val="0"/>
              </a:spcBef>
              <a:spcAft>
                <a:spcPts val="0"/>
              </a:spcAft>
              <a:buSzPts val="2100"/>
              <a:buChar char="○"/>
            </a:pPr>
            <a:r>
              <a:rPr lang="en" sz="2100"/>
              <a:t>Proof of Work (PoW): relies on proof that adequate computational resources have been spent before proposing a value for acceptance by the network</a:t>
            </a:r>
            <a:endParaRPr sz="2100"/>
          </a:p>
          <a:p>
            <a:pPr marL="1371600" lvl="2" indent="-361950" algn="l" rtl="0">
              <a:lnSpc>
                <a:spcPct val="150000"/>
              </a:lnSpc>
              <a:spcBef>
                <a:spcPts val="0"/>
              </a:spcBef>
              <a:spcAft>
                <a:spcPts val="0"/>
              </a:spcAft>
              <a:buSzPts val="2100"/>
              <a:buChar char="■"/>
            </a:pPr>
            <a:r>
              <a:rPr lang="en" sz="2100"/>
              <a:t>Used in Bitcoin, Litecoin, and other cryptocurrency blockchains</a:t>
            </a:r>
            <a:endParaRPr sz="2100"/>
          </a:p>
          <a:p>
            <a:pPr marL="1371600" lvl="2" indent="-361950" algn="l" rtl="0">
              <a:lnSpc>
                <a:spcPct val="150000"/>
              </a:lnSpc>
              <a:spcBef>
                <a:spcPts val="0"/>
              </a:spcBef>
              <a:spcAft>
                <a:spcPts val="0"/>
              </a:spcAft>
              <a:buSzPts val="2100"/>
              <a:buChar char="■"/>
            </a:pPr>
            <a:r>
              <a:rPr lang="en" sz="2100"/>
              <a:t>Successful against any collusion attacks on a blockchain network, such as the Sybil attack</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5"/>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378" name="Google Shape;378;p55"/>
          <p:cNvSpPr txBox="1"/>
          <p:nvPr/>
        </p:nvSpPr>
        <p:spPr>
          <a:xfrm>
            <a:off x="-341200" y="1615948"/>
            <a:ext cx="94851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p>
        </p:txBody>
      </p:sp>
      <p:grpSp>
        <p:nvGrpSpPr>
          <p:cNvPr id="379" name="Google Shape;379;p55"/>
          <p:cNvGrpSpPr/>
          <p:nvPr/>
        </p:nvGrpSpPr>
        <p:grpSpPr>
          <a:xfrm>
            <a:off x="723365" y="2461781"/>
            <a:ext cx="8472836" cy="1985970"/>
            <a:chOff x="1593000" y="2322568"/>
            <a:chExt cx="5957975" cy="643500"/>
          </a:xfrm>
        </p:grpSpPr>
        <p:sp>
          <p:nvSpPr>
            <p:cNvPr id="380" name="Google Shape;380;p55"/>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5"/>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5"/>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5"/>
            <p:cNvSpPr/>
            <p:nvPr/>
          </p:nvSpPr>
          <p:spPr>
            <a:xfrm>
              <a:off x="2342635" y="2399952"/>
              <a:ext cx="23868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Stake (PoS)</a:t>
              </a:r>
              <a:endParaRPr sz="1000">
                <a:solidFill>
                  <a:schemeClr val="dk1"/>
                </a:solidFill>
                <a:latin typeface="Roboto"/>
                <a:ea typeface="Roboto"/>
                <a:cs typeface="Roboto"/>
                <a:sym typeface="Roboto"/>
              </a:endParaRPr>
            </a:p>
          </p:txBody>
        </p:sp>
        <p:sp>
          <p:nvSpPr>
            <p:cNvPr id="384" name="Google Shape;384;p55"/>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5"/>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02</a:t>
              </a:r>
              <a:endParaRPr sz="2600">
                <a:solidFill>
                  <a:schemeClr val="dk1"/>
                </a:solidFill>
                <a:latin typeface="Roboto Thin"/>
                <a:ea typeface="Roboto Thin"/>
                <a:cs typeface="Roboto Thin"/>
                <a:sym typeface="Roboto Thin"/>
              </a:endParaRPr>
            </a:p>
          </p:txBody>
        </p:sp>
        <p:sp>
          <p:nvSpPr>
            <p:cNvPr id="386" name="Google Shape;386;p55"/>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node or user has an adequate stake (invest) in the system so that any malicious attempt outweigh the benefits of performing such an attack on the network</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first introduced by Peercoin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used in the Ethereum blockchain version Serenity</a:t>
              </a:r>
              <a:endParaRPr sz="1500">
                <a:solidFill>
                  <a:schemeClr val="dk1"/>
                </a:solidFill>
              </a:endParaRPr>
            </a:p>
          </p:txBody>
        </p:sp>
      </p:grpSp>
      <p:grpSp>
        <p:nvGrpSpPr>
          <p:cNvPr id="387" name="Google Shape;387;p55"/>
          <p:cNvGrpSpPr/>
          <p:nvPr/>
        </p:nvGrpSpPr>
        <p:grpSpPr>
          <a:xfrm>
            <a:off x="723221" y="1231873"/>
            <a:ext cx="8515477" cy="1208043"/>
            <a:chOff x="1593000" y="2322568"/>
            <a:chExt cx="6025244" cy="643500"/>
          </a:xfrm>
        </p:grpSpPr>
        <p:sp>
          <p:nvSpPr>
            <p:cNvPr id="388" name="Google Shape;388;p55"/>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5"/>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5"/>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5"/>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Medium"/>
                  <a:ea typeface="Roboto Medium"/>
                  <a:cs typeface="Roboto Medium"/>
                  <a:sym typeface="Roboto Medium"/>
                </a:rPr>
                <a:t>Proof of Work (PoW)</a:t>
              </a:r>
              <a:endParaRPr sz="2100">
                <a:solidFill>
                  <a:schemeClr val="dk1"/>
                </a:solidFill>
                <a:latin typeface="Roboto"/>
                <a:ea typeface="Roboto"/>
                <a:cs typeface="Roboto"/>
                <a:sym typeface="Roboto"/>
              </a:endParaRPr>
            </a:p>
          </p:txBody>
        </p:sp>
        <p:sp>
          <p:nvSpPr>
            <p:cNvPr id="392" name="Google Shape;392;p55"/>
            <p:cNvSpPr/>
            <p:nvPr/>
          </p:nvSpPr>
          <p:spPr>
            <a:xfrm>
              <a:off x="1593000" y="2322568"/>
              <a:ext cx="690000" cy="642300"/>
            </a:xfrm>
            <a:prstGeom prst="rect">
              <a:avLst/>
            </a:prstGeom>
            <a:solidFill>
              <a:srgbClr val="B02C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55"/>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01</a:t>
              </a:r>
              <a:endParaRPr sz="2600">
                <a:solidFill>
                  <a:schemeClr val="dk1"/>
                </a:solidFill>
                <a:latin typeface="Roboto Thin"/>
                <a:ea typeface="Roboto Thin"/>
                <a:cs typeface="Roboto Thin"/>
                <a:sym typeface="Roboto Thin"/>
              </a:endParaRPr>
            </a:p>
          </p:txBody>
        </p:sp>
        <p:sp>
          <p:nvSpPr>
            <p:cNvPr id="394" name="Google Shape;394;p55"/>
            <p:cNvSpPr/>
            <p:nvPr/>
          </p:nvSpPr>
          <p:spPr>
            <a:xfrm>
              <a:off x="4387844" y="2323754"/>
              <a:ext cx="3230400" cy="6423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Clr>
                  <a:schemeClr val="dk1"/>
                </a:buClr>
                <a:buSzPts val="1500"/>
                <a:buChar char="●"/>
              </a:pPr>
              <a:r>
                <a:rPr lang="en" sz="1500">
                  <a:solidFill>
                    <a:schemeClr val="dk1"/>
                  </a:solidFill>
                </a:rPr>
                <a:t>proof that adequate computational resources have been spent</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Used in Bitcoin, Litecoin and other cryptocurrency</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Successful against Sybil Attack</a:t>
              </a:r>
              <a:endParaRPr sz="1500">
                <a:solidFill>
                  <a:schemeClr val="dk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Definition</a:t>
            </a:r>
            <a:endParaRPr/>
          </a:p>
        </p:txBody>
      </p:sp>
      <p:sp>
        <p:nvSpPr>
          <p:cNvPr id="171" name="Google Shape;171;p29"/>
          <p:cNvSpPr txBox="1">
            <a:spLocks noGrp="1"/>
          </p:cNvSpPr>
          <p:nvPr>
            <p:ph type="body" idx="1"/>
          </p:nvPr>
        </p:nvSpPr>
        <p:spPr>
          <a:xfrm>
            <a:off x="914400" y="1200150"/>
            <a:ext cx="7772400" cy="3398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 b="1"/>
              <a:t>Distributed Ledger</a:t>
            </a:r>
            <a:r>
              <a:rPr lang="en"/>
              <a:t> - ledger is spread across the network among all peers in the network, and each peer holds a copy of the complete Ledger</a:t>
            </a:r>
            <a:endParaRPr/>
          </a:p>
          <a:p>
            <a:pPr marL="0" lvl="0" indent="0" algn="l" rtl="0">
              <a:spcBef>
                <a:spcPts val="0"/>
              </a:spcBef>
              <a:spcAft>
                <a:spcPts val="0"/>
              </a:spcAft>
              <a:buNone/>
            </a:pPr>
            <a:r>
              <a:rPr lang="en" b="1"/>
              <a:t>Append-only</a:t>
            </a:r>
            <a:endParaRPr sz="2000"/>
          </a:p>
          <a:p>
            <a:pPr marL="0" marR="0" lvl="0" indent="0" algn="l" rtl="0">
              <a:lnSpc>
                <a:spcPct val="100000"/>
              </a:lnSpc>
              <a:spcBef>
                <a:spcPts val="360"/>
              </a:spcBef>
              <a:spcAft>
                <a:spcPts val="0"/>
              </a:spcAft>
              <a:buNone/>
            </a:pPr>
            <a:r>
              <a:rPr lang="en"/>
              <a:t>data can only be added to the blockchain in time sequential order</a:t>
            </a:r>
            <a:endParaRPr/>
          </a:p>
          <a:p>
            <a:pPr marL="0" marR="0" lvl="0" indent="0" algn="l" rtl="0">
              <a:lnSpc>
                <a:spcPct val="100000"/>
              </a:lnSpc>
              <a:spcBef>
                <a:spcPts val="360"/>
              </a:spcBef>
              <a:spcAft>
                <a:spcPts val="0"/>
              </a:spcAft>
              <a:buNone/>
            </a:pPr>
            <a:r>
              <a:rPr lang="en"/>
              <a:t>almost impossible to change data in block (immutable)</a:t>
            </a:r>
            <a:endParaRPr sz="2000"/>
          </a:p>
          <a:p>
            <a:pPr marL="0" lvl="0" indent="0" algn="l" rtl="0">
              <a:spcBef>
                <a:spcPts val="360"/>
              </a:spcBef>
              <a:spcAft>
                <a:spcPts val="0"/>
              </a:spcAft>
              <a:buNone/>
            </a:pPr>
            <a:endParaRPr/>
          </a:p>
          <a:p>
            <a:pPr marL="0" lvl="0" indent="0" algn="l" rtl="0">
              <a:spcBef>
                <a:spcPts val="360"/>
              </a:spcBef>
              <a:spcAft>
                <a:spcPts val="0"/>
              </a:spcAft>
              <a:buClr>
                <a:schemeClr val="dk1"/>
              </a:buClr>
              <a:buSzPts val="1100"/>
              <a:buFont typeface="Arial"/>
              <a:buNone/>
            </a:pPr>
            <a:endParaRPr/>
          </a:p>
          <a:p>
            <a:pPr marL="0" lvl="0" indent="0" algn="l" rtl="0">
              <a:spcBef>
                <a:spcPts val="36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6"/>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401" name="Google Shape;401;p56"/>
          <p:cNvSpPr txBox="1"/>
          <p:nvPr/>
        </p:nvSpPr>
        <p:spPr>
          <a:xfrm>
            <a:off x="-341200" y="1615948"/>
            <a:ext cx="94851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p>
        </p:txBody>
      </p:sp>
      <p:grpSp>
        <p:nvGrpSpPr>
          <p:cNvPr id="402" name="Google Shape;402;p56"/>
          <p:cNvGrpSpPr/>
          <p:nvPr/>
        </p:nvGrpSpPr>
        <p:grpSpPr>
          <a:xfrm>
            <a:off x="723371" y="2461774"/>
            <a:ext cx="8472836" cy="1208043"/>
            <a:chOff x="1593000" y="2322568"/>
            <a:chExt cx="5957975" cy="643500"/>
          </a:xfrm>
        </p:grpSpPr>
        <p:sp>
          <p:nvSpPr>
            <p:cNvPr id="403" name="Google Shape;403;p5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5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5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56"/>
            <p:cNvSpPr/>
            <p:nvPr/>
          </p:nvSpPr>
          <p:spPr>
            <a:xfrm>
              <a:off x="2342635" y="2399952"/>
              <a:ext cx="23868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Elapsed Time (PoET)</a:t>
              </a:r>
              <a:endParaRPr sz="1000">
                <a:solidFill>
                  <a:schemeClr val="dk1"/>
                </a:solidFill>
                <a:latin typeface="Roboto"/>
                <a:ea typeface="Roboto"/>
                <a:cs typeface="Roboto"/>
                <a:sym typeface="Roboto"/>
              </a:endParaRPr>
            </a:p>
          </p:txBody>
        </p:sp>
        <p:sp>
          <p:nvSpPr>
            <p:cNvPr id="407" name="Google Shape;407;p5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5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04</a:t>
              </a:r>
              <a:endParaRPr sz="2600">
                <a:solidFill>
                  <a:schemeClr val="dk1"/>
                </a:solidFill>
                <a:latin typeface="Roboto Thin"/>
                <a:ea typeface="Roboto Thin"/>
                <a:cs typeface="Roboto Thin"/>
                <a:sym typeface="Roboto Thin"/>
              </a:endParaRPr>
            </a:p>
          </p:txBody>
        </p:sp>
        <p:sp>
          <p:nvSpPr>
            <p:cNvPr id="409" name="Google Shape;409;p56"/>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uses a Trusted Execution Environment (TEE) to provide randomness and safety in the leader-election process via a guaranteed wait time</a:t>
              </a:r>
              <a:endParaRPr sz="1500">
                <a:solidFill>
                  <a:schemeClr val="dk1"/>
                </a:solidFill>
              </a:endParaRPr>
            </a:p>
          </p:txBody>
        </p:sp>
      </p:grpSp>
      <p:grpSp>
        <p:nvGrpSpPr>
          <p:cNvPr id="410" name="Google Shape;410;p56"/>
          <p:cNvGrpSpPr/>
          <p:nvPr/>
        </p:nvGrpSpPr>
        <p:grpSpPr>
          <a:xfrm>
            <a:off x="723221" y="1231873"/>
            <a:ext cx="8515477" cy="1208043"/>
            <a:chOff x="1593000" y="2322568"/>
            <a:chExt cx="6025244" cy="643500"/>
          </a:xfrm>
        </p:grpSpPr>
        <p:sp>
          <p:nvSpPr>
            <p:cNvPr id="411" name="Google Shape;411;p5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6"/>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Medium"/>
                  <a:ea typeface="Roboto Medium"/>
                  <a:cs typeface="Roboto Medium"/>
                  <a:sym typeface="Roboto Medium"/>
                </a:rPr>
                <a:t>Delegated Proof of Stake (DPoS)</a:t>
              </a:r>
              <a:endParaRPr sz="2100">
                <a:solidFill>
                  <a:schemeClr val="dk1"/>
                </a:solidFill>
                <a:latin typeface="Roboto"/>
                <a:ea typeface="Roboto"/>
                <a:cs typeface="Roboto"/>
                <a:sym typeface="Roboto"/>
              </a:endParaRPr>
            </a:p>
          </p:txBody>
        </p:sp>
        <p:sp>
          <p:nvSpPr>
            <p:cNvPr id="415" name="Google Shape;415;p5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03</a:t>
              </a:r>
              <a:endParaRPr sz="2600">
                <a:solidFill>
                  <a:schemeClr val="dk1"/>
                </a:solidFill>
                <a:latin typeface="Roboto Thin"/>
                <a:ea typeface="Roboto Thin"/>
                <a:cs typeface="Roboto Thin"/>
                <a:sym typeface="Roboto Thin"/>
              </a:endParaRPr>
            </a:p>
          </p:txBody>
        </p:sp>
        <p:sp>
          <p:nvSpPr>
            <p:cNvPr id="417" name="Google Shape;417;p56"/>
            <p:cNvSpPr/>
            <p:nvPr/>
          </p:nvSpPr>
          <p:spPr>
            <a:xfrm>
              <a:off x="4387844" y="2323754"/>
              <a:ext cx="3230400" cy="6423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Clr>
                  <a:schemeClr val="dk1"/>
                </a:buClr>
                <a:buSzPts val="1500"/>
                <a:buChar char="●"/>
              </a:pPr>
              <a:r>
                <a:rPr lang="en" sz="1500">
                  <a:solidFill>
                    <a:schemeClr val="dk1"/>
                  </a:solidFill>
                </a:rPr>
                <a:t>innovation over standard PoS</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each node that has a stake in the system can delegate the validation of a transaction to other nodes by voting</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used in the BitShares blockchain</a:t>
              </a:r>
              <a:endParaRPr sz="1500">
                <a:solidFill>
                  <a:schemeClr val="dk1"/>
                </a:solidFill>
              </a:endParaRPr>
            </a:p>
          </p:txBody>
        </p:sp>
      </p:grpSp>
      <p:grpSp>
        <p:nvGrpSpPr>
          <p:cNvPr id="418" name="Google Shape;418;p56"/>
          <p:cNvGrpSpPr/>
          <p:nvPr/>
        </p:nvGrpSpPr>
        <p:grpSpPr>
          <a:xfrm>
            <a:off x="723371" y="3680974"/>
            <a:ext cx="8472836" cy="1208043"/>
            <a:chOff x="1593000" y="2322568"/>
            <a:chExt cx="5957975" cy="643500"/>
          </a:xfrm>
        </p:grpSpPr>
        <p:sp>
          <p:nvSpPr>
            <p:cNvPr id="419" name="Google Shape;419;p56"/>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6"/>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6"/>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6"/>
            <p:cNvSpPr/>
            <p:nvPr/>
          </p:nvSpPr>
          <p:spPr>
            <a:xfrm>
              <a:off x="2342635" y="2399952"/>
              <a:ext cx="23868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Deposit (PoD)</a:t>
              </a:r>
              <a:endParaRPr sz="1000">
                <a:solidFill>
                  <a:schemeClr val="dk1"/>
                </a:solidFill>
                <a:latin typeface="Roboto"/>
                <a:ea typeface="Roboto"/>
                <a:cs typeface="Roboto"/>
                <a:sym typeface="Roboto"/>
              </a:endParaRPr>
            </a:p>
          </p:txBody>
        </p:sp>
        <p:sp>
          <p:nvSpPr>
            <p:cNvPr id="423" name="Google Shape;423;p56"/>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6"/>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05</a:t>
              </a:r>
              <a:endParaRPr sz="2600">
                <a:solidFill>
                  <a:schemeClr val="dk1"/>
                </a:solidFill>
                <a:latin typeface="Roboto Thin"/>
                <a:ea typeface="Roboto Thin"/>
                <a:cs typeface="Roboto Thin"/>
                <a:sym typeface="Roboto Thin"/>
              </a:endParaRPr>
            </a:p>
          </p:txBody>
        </p:sp>
        <p:sp>
          <p:nvSpPr>
            <p:cNvPr id="425" name="Google Shape;425;p56"/>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nodes that wish to participate in</a:t>
              </a:r>
              <a:endParaRPr sz="1500">
                <a:solidFill>
                  <a:schemeClr val="dk1"/>
                </a:solidFill>
              </a:endParaRPr>
            </a:p>
            <a:p>
              <a:pPr marL="457200" lvl="0" indent="0" algn="l" rtl="0">
                <a:spcBef>
                  <a:spcPts val="0"/>
                </a:spcBef>
                <a:spcAft>
                  <a:spcPts val="0"/>
                </a:spcAft>
                <a:buNone/>
              </a:pPr>
              <a:r>
                <a:rPr lang="en" sz="1500">
                  <a:solidFill>
                    <a:schemeClr val="dk1"/>
                  </a:solidFill>
                </a:rPr>
                <a:t>the network have to make a security deposit before they can mine and</a:t>
              </a:r>
              <a:endParaRPr sz="1500">
                <a:solidFill>
                  <a:schemeClr val="dk1"/>
                </a:solidFill>
              </a:endParaRPr>
            </a:p>
            <a:p>
              <a:pPr marL="457200" lvl="0" indent="0" algn="l" rtl="0">
                <a:spcBef>
                  <a:spcPts val="0"/>
                </a:spcBef>
                <a:spcAft>
                  <a:spcPts val="0"/>
                </a:spcAft>
                <a:buNone/>
              </a:pPr>
              <a:r>
                <a:rPr lang="en" sz="1500">
                  <a:solidFill>
                    <a:schemeClr val="dk1"/>
                  </a:solidFill>
                </a:rPr>
                <a:t>propose blocks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used in the Tendermint blockchain</a:t>
              </a:r>
              <a:endParaRPr sz="1500">
                <a:solidFill>
                  <a:schemeClr val="dk1"/>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7"/>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432" name="Google Shape;432;p57"/>
          <p:cNvSpPr txBox="1"/>
          <p:nvPr/>
        </p:nvSpPr>
        <p:spPr>
          <a:xfrm>
            <a:off x="-341200" y="1615948"/>
            <a:ext cx="94851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p>
        </p:txBody>
      </p:sp>
      <p:grpSp>
        <p:nvGrpSpPr>
          <p:cNvPr id="433" name="Google Shape;433;p57"/>
          <p:cNvGrpSpPr/>
          <p:nvPr/>
        </p:nvGrpSpPr>
        <p:grpSpPr>
          <a:xfrm>
            <a:off x="723371" y="2461774"/>
            <a:ext cx="8472836" cy="1208043"/>
            <a:chOff x="1593000" y="2322568"/>
            <a:chExt cx="5957975" cy="643500"/>
          </a:xfrm>
        </p:grpSpPr>
        <p:sp>
          <p:nvSpPr>
            <p:cNvPr id="434" name="Google Shape;434;p5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7"/>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7"/>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7"/>
            <p:cNvSpPr/>
            <p:nvPr/>
          </p:nvSpPr>
          <p:spPr>
            <a:xfrm>
              <a:off x="2342634" y="2399953"/>
              <a:ext cx="2045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Federated consensus or federated Byzantine consensus</a:t>
              </a:r>
              <a:endParaRPr sz="1000">
                <a:solidFill>
                  <a:schemeClr val="dk1"/>
                </a:solidFill>
                <a:latin typeface="Roboto"/>
                <a:ea typeface="Roboto"/>
                <a:cs typeface="Roboto"/>
                <a:sym typeface="Roboto"/>
              </a:endParaRPr>
            </a:p>
          </p:txBody>
        </p:sp>
        <p:sp>
          <p:nvSpPr>
            <p:cNvPr id="438" name="Google Shape;438;p5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07</a:t>
              </a:r>
              <a:endParaRPr sz="2600">
                <a:solidFill>
                  <a:schemeClr val="dk1"/>
                </a:solidFill>
                <a:latin typeface="Roboto Thin"/>
                <a:ea typeface="Roboto Thin"/>
                <a:cs typeface="Roboto Thin"/>
                <a:sym typeface="Roboto Thin"/>
              </a:endParaRPr>
            </a:p>
          </p:txBody>
        </p:sp>
        <p:sp>
          <p:nvSpPr>
            <p:cNvPr id="440" name="Google Shape;440;p57"/>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used in the stellar consensus protocol</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Nodes retain a group of publicly-trusted peers and propagate only those transactions that have been validated by the majority of trusted nodes</a:t>
              </a:r>
              <a:endParaRPr sz="1500">
                <a:solidFill>
                  <a:schemeClr val="dk1"/>
                </a:solidFill>
              </a:endParaRPr>
            </a:p>
          </p:txBody>
        </p:sp>
      </p:grpSp>
      <p:grpSp>
        <p:nvGrpSpPr>
          <p:cNvPr id="441" name="Google Shape;441;p57"/>
          <p:cNvGrpSpPr/>
          <p:nvPr/>
        </p:nvGrpSpPr>
        <p:grpSpPr>
          <a:xfrm>
            <a:off x="723221" y="1231873"/>
            <a:ext cx="8515477" cy="1208043"/>
            <a:chOff x="1593000" y="2322568"/>
            <a:chExt cx="6025244" cy="643500"/>
          </a:xfrm>
        </p:grpSpPr>
        <p:sp>
          <p:nvSpPr>
            <p:cNvPr id="442" name="Google Shape;442;p5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7"/>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7"/>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7"/>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Medium"/>
                  <a:ea typeface="Roboto Medium"/>
                  <a:cs typeface="Roboto Medium"/>
                  <a:sym typeface="Roboto Medium"/>
                </a:rPr>
                <a:t>Proof of Importance (PoI)</a:t>
              </a:r>
              <a:endParaRPr sz="2100">
                <a:solidFill>
                  <a:schemeClr val="dk1"/>
                </a:solidFill>
                <a:latin typeface="Roboto"/>
                <a:ea typeface="Roboto"/>
                <a:cs typeface="Roboto"/>
                <a:sym typeface="Roboto"/>
              </a:endParaRPr>
            </a:p>
          </p:txBody>
        </p:sp>
        <p:sp>
          <p:nvSpPr>
            <p:cNvPr id="446" name="Google Shape;446;p5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06</a:t>
              </a:r>
              <a:endParaRPr sz="2600">
                <a:solidFill>
                  <a:schemeClr val="dk1"/>
                </a:solidFill>
                <a:latin typeface="Roboto Thin"/>
                <a:ea typeface="Roboto Thin"/>
                <a:cs typeface="Roboto Thin"/>
                <a:sym typeface="Roboto Thin"/>
              </a:endParaRPr>
            </a:p>
          </p:txBody>
        </p:sp>
        <p:sp>
          <p:nvSpPr>
            <p:cNvPr id="448" name="Google Shape;448;p57"/>
            <p:cNvSpPr/>
            <p:nvPr/>
          </p:nvSpPr>
          <p:spPr>
            <a:xfrm>
              <a:off x="4387844" y="2323754"/>
              <a:ext cx="3230400" cy="6423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Clr>
                  <a:schemeClr val="dk1"/>
                </a:buClr>
                <a:buSzPts val="1500"/>
                <a:buChar char="●"/>
              </a:pPr>
              <a:r>
                <a:rPr lang="en" sz="1500">
                  <a:solidFill>
                    <a:schemeClr val="dk1"/>
                  </a:solidFill>
                </a:rPr>
                <a:t>monitors the usage and movement of tokens by the user in order to establish a level of trust and importance</a:t>
              </a:r>
              <a:endParaRPr sz="1500">
                <a:solidFill>
                  <a:schemeClr val="dk1"/>
                </a:solidFill>
              </a:endParaRPr>
            </a:p>
          </p:txBody>
        </p:sp>
      </p:grpSp>
      <p:grpSp>
        <p:nvGrpSpPr>
          <p:cNvPr id="449" name="Google Shape;449;p57"/>
          <p:cNvGrpSpPr/>
          <p:nvPr/>
        </p:nvGrpSpPr>
        <p:grpSpPr>
          <a:xfrm>
            <a:off x="723371" y="3680974"/>
            <a:ext cx="8472836" cy="1208043"/>
            <a:chOff x="1593000" y="2322568"/>
            <a:chExt cx="5957975" cy="643500"/>
          </a:xfrm>
        </p:grpSpPr>
        <p:sp>
          <p:nvSpPr>
            <p:cNvPr id="450" name="Google Shape;450;p57"/>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7"/>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7"/>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7"/>
            <p:cNvSpPr/>
            <p:nvPr/>
          </p:nvSpPr>
          <p:spPr>
            <a:xfrm>
              <a:off x="2342635" y="2399952"/>
              <a:ext cx="23868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Reputation-based mechanisms</a:t>
              </a:r>
              <a:endParaRPr sz="1000">
                <a:solidFill>
                  <a:schemeClr val="dk1"/>
                </a:solidFill>
                <a:latin typeface="Roboto"/>
                <a:ea typeface="Roboto"/>
                <a:cs typeface="Roboto"/>
                <a:sym typeface="Roboto"/>
              </a:endParaRPr>
            </a:p>
          </p:txBody>
        </p:sp>
        <p:sp>
          <p:nvSpPr>
            <p:cNvPr id="454" name="Google Shape;454;p57"/>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7"/>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08</a:t>
              </a:r>
              <a:endParaRPr sz="2600">
                <a:solidFill>
                  <a:schemeClr val="dk1"/>
                </a:solidFill>
                <a:latin typeface="Roboto Thin"/>
                <a:ea typeface="Roboto Thin"/>
                <a:cs typeface="Roboto Thin"/>
                <a:sym typeface="Roboto Thin"/>
              </a:endParaRPr>
            </a:p>
          </p:txBody>
        </p:sp>
        <p:sp>
          <p:nvSpPr>
            <p:cNvPr id="456" name="Google Shape;456;p57"/>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a leader is elected by the reputation it has built over time on the network</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based on the votes of other members</a:t>
              </a:r>
              <a:endParaRPr sz="1500">
                <a:solidFill>
                  <a:schemeClr val="dk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58"/>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463" name="Google Shape;463;p58"/>
          <p:cNvSpPr txBox="1"/>
          <p:nvPr/>
        </p:nvSpPr>
        <p:spPr>
          <a:xfrm>
            <a:off x="-341200" y="1615948"/>
            <a:ext cx="94851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p>
        </p:txBody>
      </p:sp>
      <p:grpSp>
        <p:nvGrpSpPr>
          <p:cNvPr id="464" name="Google Shape;464;p58"/>
          <p:cNvGrpSpPr/>
          <p:nvPr/>
        </p:nvGrpSpPr>
        <p:grpSpPr>
          <a:xfrm>
            <a:off x="723371" y="2461774"/>
            <a:ext cx="8472836" cy="1208043"/>
            <a:chOff x="1593000" y="2322568"/>
            <a:chExt cx="5957975" cy="643500"/>
          </a:xfrm>
        </p:grpSpPr>
        <p:sp>
          <p:nvSpPr>
            <p:cNvPr id="465" name="Google Shape;465;p5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8"/>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8"/>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8"/>
            <p:cNvSpPr/>
            <p:nvPr/>
          </p:nvSpPr>
          <p:spPr>
            <a:xfrm>
              <a:off x="2342634" y="2399953"/>
              <a:ext cx="2045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Activity (PoA)</a:t>
              </a:r>
              <a:endParaRPr sz="1000">
                <a:solidFill>
                  <a:schemeClr val="dk1"/>
                </a:solidFill>
                <a:latin typeface="Roboto"/>
                <a:ea typeface="Roboto"/>
                <a:cs typeface="Roboto"/>
                <a:sym typeface="Roboto"/>
              </a:endParaRPr>
            </a:p>
          </p:txBody>
        </p:sp>
        <p:sp>
          <p:nvSpPr>
            <p:cNvPr id="469" name="Google Shape;469;p5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8"/>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10</a:t>
              </a:r>
              <a:endParaRPr sz="2600">
                <a:solidFill>
                  <a:schemeClr val="dk1"/>
                </a:solidFill>
                <a:latin typeface="Roboto Thin"/>
                <a:ea typeface="Roboto Thin"/>
                <a:cs typeface="Roboto Thin"/>
                <a:sym typeface="Roboto Thin"/>
              </a:endParaRPr>
            </a:p>
          </p:txBody>
        </p:sp>
        <p:sp>
          <p:nvSpPr>
            <p:cNvPr id="471" name="Google Shape;471;p58"/>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combination of PoS and PoW</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ensures that a stakeholder is selected in a pseudorandom but uniform fashion</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more energy-efficient mechanism</a:t>
              </a:r>
              <a:endParaRPr sz="1500">
                <a:solidFill>
                  <a:schemeClr val="dk1"/>
                </a:solidFill>
              </a:endParaRPr>
            </a:p>
          </p:txBody>
        </p:sp>
      </p:grpSp>
      <p:grpSp>
        <p:nvGrpSpPr>
          <p:cNvPr id="472" name="Google Shape;472;p58"/>
          <p:cNvGrpSpPr/>
          <p:nvPr/>
        </p:nvGrpSpPr>
        <p:grpSpPr>
          <a:xfrm>
            <a:off x="723221" y="1231873"/>
            <a:ext cx="8515477" cy="1208043"/>
            <a:chOff x="1593000" y="2322568"/>
            <a:chExt cx="6025244" cy="643500"/>
          </a:xfrm>
        </p:grpSpPr>
        <p:sp>
          <p:nvSpPr>
            <p:cNvPr id="473" name="Google Shape;473;p5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8"/>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8"/>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8"/>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Medium"/>
                  <a:ea typeface="Roboto Medium"/>
                  <a:cs typeface="Roboto Medium"/>
                  <a:sym typeface="Roboto Medium"/>
                </a:rPr>
                <a:t>Practical Byzantine Fault Tolerance (PBFT)</a:t>
              </a:r>
              <a:endParaRPr sz="2100">
                <a:solidFill>
                  <a:schemeClr val="dk1"/>
                </a:solidFill>
                <a:latin typeface="Roboto"/>
                <a:ea typeface="Roboto"/>
                <a:cs typeface="Roboto"/>
                <a:sym typeface="Roboto"/>
              </a:endParaRPr>
            </a:p>
          </p:txBody>
        </p:sp>
        <p:sp>
          <p:nvSpPr>
            <p:cNvPr id="477" name="Google Shape;477;p5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8"/>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09</a:t>
              </a:r>
              <a:endParaRPr sz="2600">
                <a:solidFill>
                  <a:schemeClr val="dk1"/>
                </a:solidFill>
                <a:latin typeface="Roboto Thin"/>
                <a:ea typeface="Roboto Thin"/>
                <a:cs typeface="Roboto Thin"/>
                <a:sym typeface="Roboto Thin"/>
              </a:endParaRPr>
            </a:p>
          </p:txBody>
        </p:sp>
        <p:sp>
          <p:nvSpPr>
            <p:cNvPr id="479" name="Google Shape;479;p58"/>
            <p:cNvSpPr/>
            <p:nvPr/>
          </p:nvSpPr>
          <p:spPr>
            <a:xfrm>
              <a:off x="4387844" y="2323754"/>
              <a:ext cx="3230400" cy="6423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Clr>
                  <a:schemeClr val="dk1"/>
                </a:buClr>
                <a:buSzPts val="1500"/>
                <a:buChar char="●"/>
              </a:pPr>
              <a:r>
                <a:rPr lang="en" sz="1500">
                  <a:solidFill>
                    <a:schemeClr val="dk1"/>
                  </a:solidFill>
                </a:rPr>
                <a:t>provides tolerance against Byzantine nodes</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used in many different implementations of distributed systems and blockchains</a:t>
              </a:r>
              <a:endParaRPr sz="1500">
                <a:solidFill>
                  <a:schemeClr val="dk1"/>
                </a:solidFill>
              </a:endParaRPr>
            </a:p>
          </p:txBody>
        </p:sp>
      </p:grpSp>
      <p:grpSp>
        <p:nvGrpSpPr>
          <p:cNvPr id="480" name="Google Shape;480;p58"/>
          <p:cNvGrpSpPr/>
          <p:nvPr/>
        </p:nvGrpSpPr>
        <p:grpSpPr>
          <a:xfrm>
            <a:off x="723371" y="3680974"/>
            <a:ext cx="8472836" cy="1208043"/>
            <a:chOff x="1593000" y="2322568"/>
            <a:chExt cx="5957975" cy="643500"/>
          </a:xfrm>
        </p:grpSpPr>
        <p:sp>
          <p:nvSpPr>
            <p:cNvPr id="481" name="Google Shape;481;p58"/>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8"/>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8"/>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8"/>
            <p:cNvSpPr/>
            <p:nvPr/>
          </p:nvSpPr>
          <p:spPr>
            <a:xfrm>
              <a:off x="2342635" y="2399952"/>
              <a:ext cx="23868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Capacity (PoC)</a:t>
              </a:r>
              <a:endParaRPr sz="1000">
                <a:solidFill>
                  <a:schemeClr val="dk1"/>
                </a:solidFill>
                <a:latin typeface="Roboto"/>
                <a:ea typeface="Roboto"/>
                <a:cs typeface="Roboto"/>
                <a:sym typeface="Roboto"/>
              </a:endParaRPr>
            </a:p>
          </p:txBody>
        </p:sp>
        <p:sp>
          <p:nvSpPr>
            <p:cNvPr id="485" name="Google Shape;485;p58"/>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8"/>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11</a:t>
              </a:r>
              <a:endParaRPr sz="2600">
                <a:solidFill>
                  <a:schemeClr val="dk1"/>
                </a:solidFill>
                <a:latin typeface="Roboto Thin"/>
                <a:ea typeface="Roboto Thin"/>
                <a:cs typeface="Roboto Thin"/>
                <a:sym typeface="Roboto Thin"/>
              </a:endParaRPr>
            </a:p>
          </p:txBody>
        </p:sp>
        <p:sp>
          <p:nvSpPr>
            <p:cNvPr id="487" name="Google Shape;487;p58"/>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uses hard disk space as a resource to mine the blocks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also known as hard drive mining</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First introduced in the BurstCoin cryptocurrency</a:t>
              </a:r>
              <a:endParaRPr sz="1500">
                <a:solidFill>
                  <a:schemeClr val="dk1"/>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59"/>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Consensus in Blockchain</a:t>
            </a:r>
            <a:endParaRPr sz="3100"/>
          </a:p>
        </p:txBody>
      </p:sp>
      <p:sp>
        <p:nvSpPr>
          <p:cNvPr id="494" name="Google Shape;494;p59"/>
          <p:cNvSpPr txBox="1"/>
          <p:nvPr/>
        </p:nvSpPr>
        <p:spPr>
          <a:xfrm>
            <a:off x="-341200" y="1615948"/>
            <a:ext cx="9485100" cy="507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endParaRPr sz="2100"/>
          </a:p>
        </p:txBody>
      </p:sp>
      <p:grpSp>
        <p:nvGrpSpPr>
          <p:cNvPr id="495" name="Google Shape;495;p59"/>
          <p:cNvGrpSpPr/>
          <p:nvPr/>
        </p:nvGrpSpPr>
        <p:grpSpPr>
          <a:xfrm>
            <a:off x="723371" y="2461589"/>
            <a:ext cx="8472836" cy="1581594"/>
            <a:chOff x="1593000" y="2322568"/>
            <a:chExt cx="5957975" cy="643500"/>
          </a:xfrm>
        </p:grpSpPr>
        <p:sp>
          <p:nvSpPr>
            <p:cNvPr id="496" name="Google Shape;496;p5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9"/>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2342634" y="2399953"/>
              <a:ext cx="20451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a:ea typeface="Roboto"/>
                  <a:cs typeface="Roboto"/>
                  <a:sym typeface="Roboto"/>
                </a:rPr>
                <a:t>Proof of Authority (PoA)</a:t>
              </a:r>
              <a:endParaRPr sz="1000">
                <a:solidFill>
                  <a:schemeClr val="dk1"/>
                </a:solidFill>
                <a:latin typeface="Roboto"/>
                <a:ea typeface="Roboto"/>
                <a:cs typeface="Roboto"/>
                <a:sym typeface="Roboto"/>
              </a:endParaRPr>
            </a:p>
          </p:txBody>
        </p:sp>
        <p:sp>
          <p:nvSpPr>
            <p:cNvPr id="500" name="Google Shape;500;p5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13</a:t>
              </a:r>
              <a:endParaRPr sz="2600">
                <a:solidFill>
                  <a:schemeClr val="dk1"/>
                </a:solidFill>
                <a:latin typeface="Roboto Thin"/>
                <a:ea typeface="Roboto Thin"/>
                <a:cs typeface="Roboto Thin"/>
                <a:sym typeface="Roboto Thin"/>
              </a:endParaRPr>
            </a:p>
          </p:txBody>
        </p:sp>
        <p:sp>
          <p:nvSpPr>
            <p:cNvPr id="502" name="Google Shape;502;p59"/>
            <p:cNvSpPr/>
            <p:nvPr/>
          </p:nvSpPr>
          <p:spPr>
            <a:xfrm>
              <a:off x="4387848" y="2323752"/>
              <a:ext cx="3047700" cy="642300"/>
            </a:xfrm>
            <a:prstGeom prst="rect">
              <a:avLst/>
            </a:prstGeom>
            <a:noFill/>
            <a:ln>
              <a:noFill/>
            </a:ln>
          </p:spPr>
          <p:txBody>
            <a:bodyPr spcFirstLastPara="1" wrap="square" lIns="91425" tIns="91425" rIns="91425" bIns="91425" anchor="ctr" anchorCtr="0">
              <a:noAutofit/>
            </a:bodyPr>
            <a:lstStyle/>
            <a:p>
              <a:pPr marL="457200" lvl="0" indent="-323850" algn="l" rtl="0">
                <a:spcBef>
                  <a:spcPts val="0"/>
                </a:spcBef>
                <a:spcAft>
                  <a:spcPts val="0"/>
                </a:spcAft>
                <a:buClr>
                  <a:schemeClr val="dk1"/>
                </a:buClr>
                <a:buSzPts val="1500"/>
                <a:buChar char="●"/>
              </a:pPr>
              <a:r>
                <a:rPr lang="en" sz="1500">
                  <a:solidFill>
                    <a:schemeClr val="dk1"/>
                  </a:solidFill>
                </a:rPr>
                <a:t>utilizes the identity of the participants called validators as a stake on the network</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Validators are known and have the authority to propose new blocks</a:t>
              </a: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Validators propose the new blocks and validate them as per blockchain rules</a:t>
              </a:r>
              <a:endParaRPr sz="1500">
                <a:solidFill>
                  <a:schemeClr val="dk1"/>
                </a:solidFill>
              </a:endParaRPr>
            </a:p>
          </p:txBody>
        </p:sp>
      </p:grpSp>
      <p:grpSp>
        <p:nvGrpSpPr>
          <p:cNvPr id="503" name="Google Shape;503;p59"/>
          <p:cNvGrpSpPr/>
          <p:nvPr/>
        </p:nvGrpSpPr>
        <p:grpSpPr>
          <a:xfrm>
            <a:off x="723221" y="1231873"/>
            <a:ext cx="8515477" cy="1208043"/>
            <a:chOff x="1593000" y="2322568"/>
            <a:chExt cx="6025244" cy="643500"/>
          </a:xfrm>
        </p:grpSpPr>
        <p:sp>
          <p:nvSpPr>
            <p:cNvPr id="504" name="Google Shape;504;p59"/>
            <p:cNvSpPr/>
            <p:nvPr/>
          </p:nvSpPr>
          <p:spPr>
            <a:xfrm>
              <a:off x="3728375" y="2322568"/>
              <a:ext cx="3822600" cy="6435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9"/>
            <p:cNvSpPr/>
            <p:nvPr/>
          </p:nvSpPr>
          <p:spPr>
            <a:xfrm flipH="1">
              <a:off x="2283025" y="2322575"/>
              <a:ext cx="18444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9"/>
            <p:cNvSpPr/>
            <p:nvPr/>
          </p:nvSpPr>
          <p:spPr>
            <a:xfrm rot="-5400000">
              <a:off x="3501574" y="1934671"/>
              <a:ext cx="643356" cy="1419149"/>
            </a:xfrm>
            <a:prstGeom prst="flowChartOffpageConnector">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9"/>
            <p:cNvSpPr/>
            <p:nvPr/>
          </p:nvSpPr>
          <p:spPr>
            <a:xfrm>
              <a:off x="2342625" y="2399951"/>
              <a:ext cx="1940700" cy="495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100">
                  <a:solidFill>
                    <a:schemeClr val="dk1"/>
                  </a:solidFill>
                  <a:latin typeface="Roboto Medium"/>
                  <a:ea typeface="Roboto Medium"/>
                  <a:cs typeface="Roboto Medium"/>
                  <a:sym typeface="Roboto Medium"/>
                </a:rPr>
                <a:t>Proof of Storage</a:t>
              </a:r>
              <a:endParaRPr sz="2100">
                <a:solidFill>
                  <a:schemeClr val="dk1"/>
                </a:solidFill>
                <a:latin typeface="Roboto"/>
                <a:ea typeface="Roboto"/>
                <a:cs typeface="Roboto"/>
                <a:sym typeface="Roboto"/>
              </a:endParaRPr>
            </a:p>
          </p:txBody>
        </p:sp>
        <p:sp>
          <p:nvSpPr>
            <p:cNvPr id="508" name="Google Shape;508;p59"/>
            <p:cNvSpPr/>
            <p:nvPr/>
          </p:nvSpPr>
          <p:spPr>
            <a:xfrm>
              <a:off x="1593000" y="2322568"/>
              <a:ext cx="690000" cy="642300"/>
            </a:xfrm>
            <a:prstGeom prst="rect">
              <a:avLst/>
            </a:prstGeom>
            <a:solidFill>
              <a:srgbClr val="B02C20"/>
            </a:solidFill>
            <a:ln>
              <a:noFill/>
            </a:ln>
            <a:effectLst>
              <a:outerShdw blurRad="71438" dist="28575" dir="270000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9"/>
            <p:cNvSpPr/>
            <p:nvPr/>
          </p:nvSpPr>
          <p:spPr>
            <a:xfrm>
              <a:off x="1593000" y="2322575"/>
              <a:ext cx="690000" cy="6426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dk1"/>
                  </a:solidFill>
                  <a:latin typeface="Roboto Thin"/>
                  <a:ea typeface="Roboto Thin"/>
                  <a:cs typeface="Roboto Thin"/>
                  <a:sym typeface="Roboto Thin"/>
                </a:rPr>
                <a:t>12</a:t>
              </a:r>
              <a:endParaRPr sz="2600">
                <a:solidFill>
                  <a:schemeClr val="dk1"/>
                </a:solidFill>
                <a:latin typeface="Roboto Thin"/>
                <a:ea typeface="Roboto Thin"/>
                <a:cs typeface="Roboto Thin"/>
                <a:sym typeface="Roboto Thin"/>
              </a:endParaRPr>
            </a:p>
          </p:txBody>
        </p:sp>
        <p:sp>
          <p:nvSpPr>
            <p:cNvPr id="510" name="Google Shape;510;p59"/>
            <p:cNvSpPr/>
            <p:nvPr/>
          </p:nvSpPr>
          <p:spPr>
            <a:xfrm>
              <a:off x="4387844" y="2323754"/>
              <a:ext cx="3230400" cy="642300"/>
            </a:xfrm>
            <a:prstGeom prst="rect">
              <a:avLst/>
            </a:prstGeom>
            <a:noFill/>
            <a:ln>
              <a:noFill/>
            </a:ln>
          </p:spPr>
          <p:txBody>
            <a:bodyPr spcFirstLastPara="1" wrap="square" lIns="91425" tIns="91425" rIns="91425" bIns="91425" anchor="ctr" anchorCtr="0">
              <a:noAutofit/>
            </a:bodyPr>
            <a:lstStyle/>
            <a:p>
              <a:pPr marL="457200" lvl="0" indent="-323850" algn="l" rtl="0">
                <a:lnSpc>
                  <a:spcPct val="100000"/>
                </a:lnSpc>
                <a:spcBef>
                  <a:spcPts val="0"/>
                </a:spcBef>
                <a:spcAft>
                  <a:spcPts val="0"/>
                </a:spcAft>
                <a:buClr>
                  <a:schemeClr val="dk1"/>
                </a:buClr>
                <a:buSzPts val="1500"/>
                <a:buChar char="●"/>
              </a:pPr>
              <a:r>
                <a:rPr lang="en" sz="1500">
                  <a:solidFill>
                    <a:schemeClr val="dk1"/>
                  </a:solidFill>
                </a:rPr>
                <a:t>allows for the outsourcing of storage capacity</a:t>
              </a:r>
              <a:endParaRPr sz="1500">
                <a:solidFill>
                  <a:schemeClr val="dk1"/>
                </a:solidFill>
              </a:endParaRPr>
            </a:p>
            <a:p>
              <a:pPr marL="457200" lvl="0" indent="-323850" algn="l" rtl="0">
                <a:lnSpc>
                  <a:spcPct val="100000"/>
                </a:lnSpc>
                <a:spcBef>
                  <a:spcPts val="0"/>
                </a:spcBef>
                <a:spcAft>
                  <a:spcPts val="0"/>
                </a:spcAft>
                <a:buClr>
                  <a:schemeClr val="dk1"/>
                </a:buClr>
                <a:buSzPts val="1500"/>
                <a:buChar char="●"/>
              </a:pPr>
              <a:r>
                <a:rPr lang="en" sz="1500">
                  <a:solidFill>
                    <a:schemeClr val="dk1"/>
                  </a:solidFill>
                </a:rPr>
                <a:t>based on the concept that a particular piece of</a:t>
              </a:r>
              <a:endParaRPr sz="1500">
                <a:solidFill>
                  <a:schemeClr val="dk1"/>
                </a:solidFill>
              </a:endParaRPr>
            </a:p>
            <a:p>
              <a:pPr marL="457200" lvl="0" indent="0" algn="l" rtl="0">
                <a:lnSpc>
                  <a:spcPct val="100000"/>
                </a:lnSpc>
                <a:spcBef>
                  <a:spcPts val="0"/>
                </a:spcBef>
                <a:spcAft>
                  <a:spcPts val="0"/>
                </a:spcAft>
                <a:buNone/>
              </a:pPr>
              <a:r>
                <a:rPr lang="en" sz="1500">
                  <a:solidFill>
                    <a:schemeClr val="dk1"/>
                  </a:solidFill>
                </a:rPr>
                <a:t>data is probably stored by a node, which serves as a means to participate in the consensus mechanism</a:t>
              </a:r>
              <a:endParaRPr sz="1500">
                <a:solidFill>
                  <a:schemeClr val="dk1"/>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dirty="0" smtClean="0"/>
              <a:t>CAP Theorem</a:t>
            </a:r>
            <a:endParaRPr sz="3100" dirty="0"/>
          </a:p>
        </p:txBody>
      </p:sp>
      <p:sp>
        <p:nvSpPr>
          <p:cNvPr id="371" name="Google Shape;371;p54"/>
          <p:cNvSpPr txBox="1"/>
          <p:nvPr/>
        </p:nvSpPr>
        <p:spPr>
          <a:xfrm>
            <a:off x="654571" y="1003109"/>
            <a:ext cx="8489429" cy="4547368"/>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IN" sz="2100" dirty="0" smtClean="0">
                <a:latin typeface="Calibri" panose="020F0502020204030204" pitchFamily="34" charset="0"/>
                <a:cs typeface="Calibri" panose="020F0502020204030204" pitchFamily="34" charset="0"/>
              </a:rPr>
              <a:t>Also known as Brewer’s Theorem</a:t>
            </a:r>
            <a:endParaRPr sz="2100" dirty="0">
              <a:latin typeface="Calibri" panose="020F0502020204030204" pitchFamily="34" charset="0"/>
              <a:cs typeface="Calibri" panose="020F0502020204030204" pitchFamily="34" charset="0"/>
            </a:endParaRPr>
          </a:p>
          <a:p>
            <a:pPr marL="914400" lvl="1" indent="-361950" algn="l" rtl="0">
              <a:lnSpc>
                <a:spcPct val="150000"/>
              </a:lnSpc>
              <a:spcBef>
                <a:spcPts val="0"/>
              </a:spcBef>
              <a:spcAft>
                <a:spcPts val="0"/>
              </a:spcAft>
              <a:buSzPts val="2100"/>
              <a:buChar char="○"/>
            </a:pPr>
            <a:r>
              <a:rPr lang="en-IN" sz="2100" b="1" i="1" dirty="0" smtClean="0">
                <a:latin typeface="Calibri" panose="020F0502020204030204" pitchFamily="34" charset="0"/>
                <a:cs typeface="Calibri" panose="020F0502020204030204" pitchFamily="34" charset="0"/>
              </a:rPr>
              <a:t>Any distributed system cannot have consistency, availability and partition tolerance simultaneously</a:t>
            </a:r>
            <a:endParaRPr sz="2100" b="1" i="1" dirty="0">
              <a:latin typeface="Calibri" panose="020F0502020204030204" pitchFamily="34" charset="0"/>
              <a:cs typeface="Calibri" panose="020F0502020204030204" pitchFamily="34" charset="0"/>
            </a:endParaRPr>
          </a:p>
          <a:p>
            <a:pPr marL="1371600" lvl="2" indent="-361950" algn="l" rtl="0">
              <a:lnSpc>
                <a:spcPct val="150000"/>
              </a:lnSpc>
              <a:spcBef>
                <a:spcPts val="0"/>
              </a:spcBef>
              <a:spcAft>
                <a:spcPts val="0"/>
              </a:spcAft>
              <a:buSzPts val="2100"/>
              <a:buChar char="■"/>
            </a:pPr>
            <a:r>
              <a:rPr lang="en-IN" sz="1600" b="1" dirty="0" smtClean="0">
                <a:latin typeface="Calibri" panose="020F0502020204030204" pitchFamily="34" charset="0"/>
                <a:cs typeface="Calibri" panose="020F0502020204030204" pitchFamily="34" charset="0"/>
              </a:rPr>
              <a:t>Consistency</a:t>
            </a:r>
            <a:r>
              <a:rPr lang="en-IN" sz="1600" dirty="0" smtClean="0">
                <a:latin typeface="Calibri" panose="020F0502020204030204" pitchFamily="34" charset="0"/>
                <a:cs typeface="Calibri" panose="020F0502020204030204" pitchFamily="34" charset="0"/>
              </a:rPr>
              <a:t> : property that ensures all nodes in a distributed system have a single, current and identical copy of data</a:t>
            </a:r>
            <a:endParaRPr sz="1600" dirty="0">
              <a:latin typeface="Calibri" panose="020F0502020204030204" pitchFamily="34" charset="0"/>
              <a:cs typeface="Calibri" panose="020F0502020204030204" pitchFamily="34" charset="0"/>
            </a:endParaRPr>
          </a:p>
          <a:p>
            <a:pPr marL="1371600" lvl="2" indent="-361950" algn="l" rtl="0">
              <a:lnSpc>
                <a:spcPct val="150000"/>
              </a:lnSpc>
              <a:spcBef>
                <a:spcPts val="0"/>
              </a:spcBef>
              <a:spcAft>
                <a:spcPts val="0"/>
              </a:spcAft>
              <a:buSzPts val="2100"/>
              <a:buChar char="■"/>
            </a:pPr>
            <a:r>
              <a:rPr lang="en" sz="1600" b="1" dirty="0" smtClean="0">
                <a:latin typeface="Calibri" panose="020F0502020204030204" pitchFamily="34" charset="0"/>
                <a:cs typeface="Calibri" panose="020F0502020204030204" pitchFamily="34" charset="0"/>
              </a:rPr>
              <a:t>Availability</a:t>
            </a:r>
            <a:r>
              <a:rPr lang="en" sz="1600" dirty="0" smtClean="0">
                <a:latin typeface="Calibri" panose="020F0502020204030204" pitchFamily="34" charset="0"/>
                <a:cs typeface="Calibri" panose="020F0502020204030204" pitchFamily="34" charset="0"/>
              </a:rPr>
              <a:t> : data is available at each node and the nodes are responding to requests</a:t>
            </a:r>
          </a:p>
          <a:p>
            <a:pPr marL="1371600" lvl="2" indent="-361950" algn="l" rtl="0">
              <a:lnSpc>
                <a:spcPct val="150000"/>
              </a:lnSpc>
              <a:spcBef>
                <a:spcPts val="0"/>
              </a:spcBef>
              <a:spcAft>
                <a:spcPts val="0"/>
              </a:spcAft>
              <a:buSzPts val="2100"/>
              <a:buChar char="■"/>
            </a:pPr>
            <a:r>
              <a:rPr lang="en" sz="1600" b="1" dirty="0" smtClean="0">
                <a:latin typeface="Calibri" panose="020F0502020204030204" pitchFamily="34" charset="0"/>
                <a:cs typeface="Calibri" panose="020F0502020204030204" pitchFamily="34" charset="0"/>
              </a:rPr>
              <a:t>Partition Tolerance :</a:t>
            </a:r>
            <a:r>
              <a:rPr lang="en" sz="1600" dirty="0" smtClean="0">
                <a:latin typeface="Calibri" panose="020F0502020204030204" pitchFamily="34" charset="0"/>
                <a:cs typeface="Calibri" panose="020F0502020204030204" pitchFamily="34" charset="0"/>
              </a:rPr>
              <a:t> ensures that if a group of nodes is unable to communicate with other nodes due to network failures, the distributed system continues to operate correctly</a:t>
            </a:r>
          </a:p>
          <a:p>
            <a:r>
              <a:rPr lang="en" sz="2100" dirty="0">
                <a:latin typeface="Calibri" panose="020F0502020204030204" pitchFamily="34" charset="0"/>
                <a:cs typeface="Calibri" panose="020F0502020204030204" pitchFamily="34" charset="0"/>
              </a:rPr>
              <a:t> </a:t>
            </a:r>
            <a:endParaRP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447630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dirty="0" smtClean="0"/>
              <a:t>CAP Theorem</a:t>
            </a:r>
            <a:endParaRPr sz="3100" dirty="0"/>
          </a:p>
        </p:txBody>
      </p:sp>
      <p:pic>
        <p:nvPicPr>
          <p:cNvPr id="2" name="Picture 1"/>
          <p:cNvPicPr>
            <a:picLocks noChangeAspect="1"/>
          </p:cNvPicPr>
          <p:nvPr/>
        </p:nvPicPr>
        <p:blipFill>
          <a:blip r:embed="rId3"/>
          <a:stretch>
            <a:fillRect/>
          </a:stretch>
        </p:blipFill>
        <p:spPr>
          <a:xfrm>
            <a:off x="1503714" y="1323588"/>
            <a:ext cx="5619179" cy="2755903"/>
          </a:xfrm>
          <a:prstGeom prst="rect">
            <a:avLst/>
          </a:prstGeom>
        </p:spPr>
      </p:pic>
      <p:sp>
        <p:nvSpPr>
          <p:cNvPr id="3" name="Rectangle 2"/>
          <p:cNvSpPr/>
          <p:nvPr/>
        </p:nvSpPr>
        <p:spPr>
          <a:xfrm>
            <a:off x="1193065" y="4211197"/>
            <a:ext cx="5929828" cy="423449"/>
          </a:xfrm>
          <a:prstGeom prst="rect">
            <a:avLst/>
          </a:prstGeom>
        </p:spPr>
        <p:txBody>
          <a:bodyPr wrap="none">
            <a:spAutoFit/>
          </a:bodyPr>
          <a:lstStyle/>
          <a:p>
            <a:pPr marL="95250" lvl="0">
              <a:lnSpc>
                <a:spcPct val="150000"/>
              </a:lnSpc>
              <a:buSzPts val="2100"/>
            </a:pPr>
            <a:r>
              <a:rPr lang="en-US" sz="1600" dirty="0" smtClean="0">
                <a:latin typeface="Calibri" panose="020F0502020204030204" pitchFamily="34" charset="0"/>
                <a:cs typeface="Calibri" panose="020F0502020204030204" pitchFamily="34" charset="0"/>
              </a:rPr>
              <a:t>Only Two properties  at a time can be achieved : Either AP, CA or CP</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56524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dirty="0" smtClean="0"/>
              <a:t>CAP Theorem</a:t>
            </a:r>
            <a:endParaRPr sz="3100" dirty="0"/>
          </a:p>
        </p:txBody>
      </p:sp>
      <p:sp>
        <p:nvSpPr>
          <p:cNvPr id="371" name="Google Shape;371;p54"/>
          <p:cNvSpPr txBox="1"/>
          <p:nvPr/>
        </p:nvSpPr>
        <p:spPr>
          <a:xfrm>
            <a:off x="654571" y="1003109"/>
            <a:ext cx="8489429" cy="4524285"/>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IN" sz="2100" dirty="0" smtClean="0">
                <a:latin typeface="Calibri" panose="020F0502020204030204" pitchFamily="34" charset="0"/>
                <a:cs typeface="Calibri" panose="020F0502020204030204" pitchFamily="34" charset="0"/>
              </a:rPr>
              <a:t>Choice is between consistency or availability as network partition cant be ignored.</a:t>
            </a:r>
            <a:endParaRPr lang="en-IN" sz="2100" dirty="0">
              <a:latin typeface="Calibri" panose="020F0502020204030204" pitchFamily="34" charset="0"/>
              <a:cs typeface="Calibri" panose="020F0502020204030204" pitchFamily="34" charset="0"/>
            </a:endParaRPr>
          </a:p>
          <a:p>
            <a:pPr marL="95250" lvl="0" algn="ctr" rtl="0">
              <a:lnSpc>
                <a:spcPct val="150000"/>
              </a:lnSpc>
              <a:spcBef>
                <a:spcPts val="0"/>
              </a:spcBef>
              <a:spcAft>
                <a:spcPts val="0"/>
              </a:spcAft>
              <a:buSzPts val="2100"/>
            </a:pPr>
            <a:r>
              <a:rPr lang="en-IN" sz="2100" i="1" dirty="0" smtClean="0">
                <a:latin typeface="Calibri" panose="020F0502020204030204" pitchFamily="34" charset="0"/>
                <a:cs typeface="Calibri" panose="020F0502020204030204" pitchFamily="34" charset="0"/>
              </a:rPr>
              <a:t>Imagine a distributed system with two nodes. Due </a:t>
            </a:r>
            <a:r>
              <a:rPr lang="en-IN" sz="2100" i="1" dirty="0">
                <a:latin typeface="Calibri" panose="020F0502020204030204" pitchFamily="34" charset="0"/>
                <a:cs typeface="Calibri" panose="020F0502020204030204" pitchFamily="34" charset="0"/>
              </a:rPr>
              <a:t>t</a:t>
            </a:r>
            <a:r>
              <a:rPr lang="en-IN" sz="2100" i="1" dirty="0" smtClean="0">
                <a:latin typeface="Calibri" panose="020F0502020204030204" pitchFamily="34" charset="0"/>
                <a:cs typeface="Calibri" panose="020F0502020204030204" pitchFamily="34" charset="0"/>
              </a:rPr>
              <a:t>o partition nodes cant communicate with each other.</a:t>
            </a:r>
          </a:p>
          <a:p>
            <a:pPr marL="95250" lvl="0" algn="ctr" rtl="0">
              <a:lnSpc>
                <a:spcPct val="150000"/>
              </a:lnSpc>
              <a:spcBef>
                <a:spcPts val="0"/>
              </a:spcBef>
              <a:spcAft>
                <a:spcPts val="0"/>
              </a:spcAft>
              <a:buSzPts val="2100"/>
            </a:pPr>
            <a:r>
              <a:rPr lang="en-IN" sz="2100" i="1" dirty="0" smtClean="0">
                <a:latin typeface="Calibri" panose="020F0502020204030204" pitchFamily="34" charset="0"/>
                <a:cs typeface="Calibri" panose="020F0502020204030204" pitchFamily="34" charset="0"/>
              </a:rPr>
              <a:t>Consistency?</a:t>
            </a:r>
          </a:p>
          <a:p>
            <a:pPr marL="95250" lvl="0" algn="ctr" rtl="0">
              <a:lnSpc>
                <a:spcPct val="150000"/>
              </a:lnSpc>
              <a:spcBef>
                <a:spcPts val="0"/>
              </a:spcBef>
              <a:spcAft>
                <a:spcPts val="0"/>
              </a:spcAft>
              <a:buSzPts val="2100"/>
            </a:pPr>
            <a:r>
              <a:rPr lang="en-IN" sz="2100" i="1" dirty="0" smtClean="0">
                <a:latin typeface="Calibri" panose="020F0502020204030204" pitchFamily="34" charset="0"/>
                <a:cs typeface="Calibri" panose="020F0502020204030204" pitchFamily="34" charset="0"/>
              </a:rPr>
              <a:t>Availability?</a:t>
            </a:r>
          </a:p>
          <a:p>
            <a:pPr marL="95250" lvl="0" algn="ctr" rtl="0">
              <a:lnSpc>
                <a:spcPct val="150000"/>
              </a:lnSpc>
              <a:spcBef>
                <a:spcPts val="0"/>
              </a:spcBef>
              <a:spcAft>
                <a:spcPts val="0"/>
              </a:spcAft>
              <a:buSzPts val="2100"/>
            </a:pPr>
            <a:r>
              <a:rPr lang="en-IN" sz="2100" i="1" dirty="0" smtClean="0">
                <a:latin typeface="Calibri" panose="020F0502020204030204" pitchFamily="34" charset="0"/>
                <a:cs typeface="Calibri" panose="020F0502020204030204" pitchFamily="34" charset="0"/>
              </a:rPr>
              <a:t>Partition Tolerance?</a:t>
            </a:r>
          </a:p>
          <a:p>
            <a:pPr marL="95250" lvl="0" algn="ctr" rtl="0">
              <a:lnSpc>
                <a:spcPct val="150000"/>
              </a:lnSpc>
              <a:spcBef>
                <a:spcPts val="0"/>
              </a:spcBef>
              <a:spcAft>
                <a:spcPts val="0"/>
              </a:spcAft>
              <a:buSzPts val="2100"/>
            </a:pPr>
            <a:r>
              <a:rPr lang="en-IN" sz="2100" b="1" i="1" dirty="0" err="1" smtClean="0">
                <a:latin typeface="Calibri" panose="020F0502020204030204" pitchFamily="34" charset="0"/>
                <a:cs typeface="Calibri" panose="020F0502020204030204" pitchFamily="34" charset="0"/>
              </a:rPr>
              <a:t>Blockchain</a:t>
            </a:r>
            <a:r>
              <a:rPr lang="en-IN" sz="2100" b="1" i="1" dirty="0" smtClean="0">
                <a:latin typeface="Calibri" panose="020F0502020204030204" pitchFamily="34" charset="0"/>
                <a:cs typeface="Calibri" panose="020F0502020204030204" pitchFamily="34" charset="0"/>
              </a:rPr>
              <a:t> Manages to achieve all these</a:t>
            </a:r>
            <a:endParaRPr sz="2100" b="1" i="1" dirty="0">
              <a:latin typeface="Calibri" panose="020F0502020204030204" pitchFamily="34" charset="0"/>
              <a:cs typeface="Calibri" panose="020F0502020204030204" pitchFamily="34" charset="0"/>
            </a:endParaRPr>
          </a:p>
          <a:p>
            <a:pPr marL="1009650" lvl="2" algn="l" rtl="0">
              <a:lnSpc>
                <a:spcPct val="150000"/>
              </a:lnSpc>
              <a:spcBef>
                <a:spcPts val="0"/>
              </a:spcBef>
              <a:spcAft>
                <a:spcPts val="0"/>
              </a:spcAft>
              <a:buSzPts val="2100"/>
            </a:pPr>
            <a:endParaRP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842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dirty="0" smtClean="0"/>
              <a:t>CAP Theorem &amp; Blockchain</a:t>
            </a:r>
            <a:endParaRPr sz="3100" dirty="0"/>
          </a:p>
        </p:txBody>
      </p:sp>
      <p:sp>
        <p:nvSpPr>
          <p:cNvPr id="371" name="Google Shape;371;p54"/>
          <p:cNvSpPr txBox="1"/>
          <p:nvPr/>
        </p:nvSpPr>
        <p:spPr>
          <a:xfrm>
            <a:off x="696300" y="1144575"/>
            <a:ext cx="7990500" cy="3854871"/>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IN" sz="2100" dirty="0" smtClean="0"/>
              <a:t>Consistency is achieved over time as a result of validation from multiple nodes over time.</a:t>
            </a:r>
          </a:p>
          <a:p>
            <a:pPr marL="457200" lvl="0" indent="-361950" algn="l" rtl="0">
              <a:lnSpc>
                <a:spcPct val="150000"/>
              </a:lnSpc>
              <a:spcBef>
                <a:spcPts val="0"/>
              </a:spcBef>
              <a:spcAft>
                <a:spcPts val="0"/>
              </a:spcAft>
              <a:buSzPts val="2100"/>
              <a:buChar char="●"/>
            </a:pPr>
            <a:r>
              <a:rPr lang="en-IN" sz="2100" dirty="0"/>
              <a:t> </a:t>
            </a:r>
            <a:r>
              <a:rPr lang="en-IN" sz="2100" dirty="0" smtClean="0"/>
              <a:t>There can be temporary disagreements between nodes on final state but it is eventually agreed upon.</a:t>
            </a:r>
          </a:p>
          <a:p>
            <a:pPr marL="457200" lvl="0" indent="-361950" algn="l" rtl="0">
              <a:lnSpc>
                <a:spcPct val="150000"/>
              </a:lnSpc>
              <a:spcBef>
                <a:spcPts val="0"/>
              </a:spcBef>
              <a:spcAft>
                <a:spcPts val="0"/>
              </a:spcAft>
              <a:buSzPts val="2100"/>
              <a:buChar char="●"/>
            </a:pPr>
            <a:r>
              <a:rPr lang="en-IN" sz="2100" dirty="0"/>
              <a:t> </a:t>
            </a:r>
            <a:r>
              <a:rPr lang="en-IN" sz="2100" dirty="0" smtClean="0"/>
              <a:t>Ex : Bitcoin </a:t>
            </a:r>
            <a:endParaRPr sz="2100" dirty="0"/>
          </a:p>
          <a:p>
            <a:pPr marL="914400" lvl="1" indent="-361950" algn="l" rtl="0">
              <a:lnSpc>
                <a:spcPct val="150000"/>
              </a:lnSpc>
              <a:spcBef>
                <a:spcPts val="0"/>
              </a:spcBef>
              <a:spcAft>
                <a:spcPts val="0"/>
              </a:spcAft>
              <a:buSzPts val="2100"/>
              <a:buChar char="○"/>
            </a:pPr>
            <a:r>
              <a:rPr lang="en-IN" sz="1800" dirty="0" smtClean="0"/>
              <a:t>Multiple transaction confirmation required to achieve good level of confidence that transactions are not rolled back in future</a:t>
            </a:r>
          </a:p>
          <a:p>
            <a:pPr marL="914400" lvl="1" indent="-361950" algn="l" rtl="0">
              <a:lnSpc>
                <a:spcPct val="150000"/>
              </a:lnSpc>
              <a:spcBef>
                <a:spcPts val="0"/>
              </a:spcBef>
              <a:spcAft>
                <a:spcPts val="0"/>
              </a:spcAft>
              <a:buSzPts val="2100"/>
              <a:buChar char="○"/>
            </a:pPr>
            <a:r>
              <a:rPr lang="en-IN" sz="1800" dirty="0"/>
              <a:t> </a:t>
            </a:r>
            <a:r>
              <a:rPr lang="en-IN" sz="1800" dirty="0" smtClean="0"/>
              <a:t>Consistent view of transaction history available to all nodes</a:t>
            </a:r>
            <a:endParaRPr sz="1800" dirty="0"/>
          </a:p>
        </p:txBody>
      </p:sp>
    </p:spTree>
    <p:extLst>
      <p:ext uri="{BB962C8B-B14F-4D97-AF65-F5344CB8AC3E}">
        <p14:creationId xmlns:p14="http://schemas.microsoft.com/office/powerpoint/2010/main" val="5265332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60"/>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sp>
        <p:nvSpPr>
          <p:cNvPr id="517" name="Google Shape;517;p60"/>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core benefit and service provided by blockchain technology</a:t>
            </a:r>
            <a:endParaRPr sz="2100"/>
          </a:p>
          <a:p>
            <a:pPr marL="457200" lvl="0" indent="-361950" algn="l" rtl="0">
              <a:lnSpc>
                <a:spcPct val="150000"/>
              </a:lnSpc>
              <a:spcBef>
                <a:spcPts val="0"/>
              </a:spcBef>
              <a:spcAft>
                <a:spcPts val="0"/>
              </a:spcAft>
              <a:buSzPts val="2100"/>
              <a:buChar char="●"/>
            </a:pPr>
            <a:r>
              <a:rPr lang="en" sz="2100"/>
              <a:t>allows anyone to compete to become the decision-making authority</a:t>
            </a:r>
            <a:endParaRPr sz="2100"/>
          </a:p>
          <a:p>
            <a:pPr marL="457200" lvl="0" indent="-361950" algn="l" rtl="0">
              <a:lnSpc>
                <a:spcPct val="150000"/>
              </a:lnSpc>
              <a:spcBef>
                <a:spcPts val="0"/>
              </a:spcBef>
              <a:spcAft>
                <a:spcPts val="0"/>
              </a:spcAft>
              <a:buSzPts val="2100"/>
              <a:buChar char="●"/>
            </a:pPr>
            <a:r>
              <a:rPr lang="en" sz="2100"/>
              <a:t>consensus mechanism governs this competition, and the most famous method is known as Proof of Work (PoW)</a:t>
            </a:r>
            <a:endParaRPr sz="2100"/>
          </a:p>
          <a:p>
            <a:pPr marL="457200" lvl="0" indent="-361950" algn="l" rtl="0">
              <a:lnSpc>
                <a:spcPct val="150000"/>
              </a:lnSpc>
              <a:spcBef>
                <a:spcPts val="0"/>
              </a:spcBef>
              <a:spcAft>
                <a:spcPts val="0"/>
              </a:spcAft>
              <a:buSzPts val="2100"/>
              <a:buChar char="●"/>
            </a:pPr>
            <a:r>
              <a:rPr lang="en" sz="2100"/>
              <a:t>applied in varying degrees from a semi-decentralized model to a fully decentralized one depending on the requirements and circumstances</a:t>
            </a:r>
            <a:endParaRPr sz="21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1"/>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pic>
        <p:nvPicPr>
          <p:cNvPr id="524" name="Google Shape;524;p61"/>
          <p:cNvPicPr preferRelativeResize="0"/>
          <p:nvPr/>
        </p:nvPicPr>
        <p:blipFill rotWithShape="1">
          <a:blip r:embed="rId3">
            <a:alphaModFix/>
          </a:blip>
          <a:srcRect l="32424" t="24069" r="32529" b="38303"/>
          <a:stretch/>
        </p:blipFill>
        <p:spPr>
          <a:xfrm>
            <a:off x="1918225" y="1242350"/>
            <a:ext cx="5416200" cy="3634576"/>
          </a:xfrm>
          <a:prstGeom prst="rect">
            <a:avLst/>
          </a:prstGeom>
          <a:noFill/>
          <a:ln>
            <a:noFill/>
          </a:ln>
        </p:spPr>
      </p:pic>
      <p:sp>
        <p:nvSpPr>
          <p:cNvPr id="525" name="Google Shape;525;p61"/>
          <p:cNvSpPr txBox="1"/>
          <p:nvPr/>
        </p:nvSpPr>
        <p:spPr>
          <a:xfrm>
            <a:off x="56450" y="3770650"/>
            <a:ext cx="1636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majority of online service</a:t>
            </a:r>
            <a:endParaRPr sz="1000"/>
          </a:p>
          <a:p>
            <a:pPr marL="0" lvl="0" indent="0" algn="l" rtl="0">
              <a:spcBef>
                <a:spcPts val="0"/>
              </a:spcBef>
              <a:spcAft>
                <a:spcPts val="0"/>
              </a:spcAft>
              <a:buNone/>
            </a:pPr>
            <a:r>
              <a:rPr lang="en" sz="1000"/>
              <a:t>providers, including Google, Amazon, eBay, and Apple's App Store, use this model to deliver services</a:t>
            </a:r>
            <a:endParaRPr sz="1000"/>
          </a:p>
        </p:txBody>
      </p:sp>
      <p:cxnSp>
        <p:nvCxnSpPr>
          <p:cNvPr id="526" name="Google Shape;526;p61"/>
          <p:cNvCxnSpPr>
            <a:endCxn id="525" idx="0"/>
          </p:cNvCxnSpPr>
          <p:nvPr/>
        </p:nvCxnSpPr>
        <p:spPr>
          <a:xfrm flipH="1">
            <a:off x="874550" y="3084250"/>
            <a:ext cx="1560900" cy="686400"/>
          </a:xfrm>
          <a:prstGeom prst="straightConnector1">
            <a:avLst/>
          </a:prstGeom>
          <a:noFill/>
          <a:ln w="9525" cap="flat" cmpd="sng">
            <a:solidFill>
              <a:schemeClr val="dk2"/>
            </a:solidFill>
            <a:prstDash val="solid"/>
            <a:round/>
            <a:headEnd type="none" w="med" len="med"/>
            <a:tailEnd type="triangle" w="med" len="med"/>
          </a:ln>
        </p:spPr>
      </p:cxnSp>
      <p:sp>
        <p:nvSpPr>
          <p:cNvPr id="527" name="Google Shape;527;p61"/>
          <p:cNvSpPr txBox="1"/>
          <p:nvPr/>
        </p:nvSpPr>
        <p:spPr>
          <a:xfrm>
            <a:off x="7458650" y="1299575"/>
            <a:ext cx="16362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computation may not happen in parallel and</a:t>
            </a:r>
            <a:endParaRPr sz="1000"/>
          </a:p>
          <a:p>
            <a:pPr marL="0" lvl="0" indent="0" algn="l" rtl="0">
              <a:spcBef>
                <a:spcPts val="0"/>
              </a:spcBef>
              <a:spcAft>
                <a:spcPts val="0"/>
              </a:spcAft>
              <a:buNone/>
            </a:pPr>
            <a:r>
              <a:rPr lang="en" sz="1000"/>
              <a:t>data is replicated across multiple nodes that users view as a single, coherent System</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still a central authority that governs the entire system</a:t>
            </a:r>
            <a:endParaRPr sz="1000"/>
          </a:p>
        </p:txBody>
      </p:sp>
      <p:cxnSp>
        <p:nvCxnSpPr>
          <p:cNvPr id="528" name="Google Shape;528;p61"/>
          <p:cNvCxnSpPr>
            <a:endCxn id="527" idx="1"/>
          </p:cNvCxnSpPr>
          <p:nvPr/>
        </p:nvCxnSpPr>
        <p:spPr>
          <a:xfrm rot="10800000" flipH="1">
            <a:off x="6760850" y="2161475"/>
            <a:ext cx="697800" cy="20100"/>
          </a:xfrm>
          <a:prstGeom prst="straightConnector1">
            <a:avLst/>
          </a:prstGeom>
          <a:noFill/>
          <a:ln w="9525" cap="flat" cmpd="sng">
            <a:solidFill>
              <a:schemeClr val="dk2"/>
            </a:solidFill>
            <a:prstDash val="solid"/>
            <a:round/>
            <a:headEnd type="none" w="med" len="med"/>
            <a:tailEnd type="triangle" w="med" len="med"/>
          </a:ln>
        </p:spPr>
      </p:cxnSp>
      <p:sp>
        <p:nvSpPr>
          <p:cNvPr id="529" name="Google Shape;529;p61"/>
          <p:cNvSpPr txBox="1"/>
          <p:nvPr/>
        </p:nvSpPr>
        <p:spPr>
          <a:xfrm>
            <a:off x="5773525" y="236850"/>
            <a:ext cx="15609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Not dependent on a single master node</a:t>
            </a:r>
            <a:endParaRPr sz="1000"/>
          </a:p>
          <a:p>
            <a:pPr marL="0" lvl="0" indent="0" algn="l" rtl="0">
              <a:spcBef>
                <a:spcPts val="0"/>
              </a:spcBef>
              <a:spcAft>
                <a:spcPts val="0"/>
              </a:spcAft>
              <a:buNone/>
            </a:pPr>
            <a:r>
              <a:rPr lang="en" sz="1000"/>
              <a:t>control is distributed among many nodes</a:t>
            </a:r>
            <a:endParaRPr/>
          </a:p>
        </p:txBody>
      </p:sp>
      <p:cxnSp>
        <p:nvCxnSpPr>
          <p:cNvPr id="530" name="Google Shape;530;p61"/>
          <p:cNvCxnSpPr>
            <a:endCxn id="529" idx="1"/>
          </p:cNvCxnSpPr>
          <p:nvPr/>
        </p:nvCxnSpPr>
        <p:spPr>
          <a:xfrm rot="10800000" flipH="1">
            <a:off x="4673425" y="637050"/>
            <a:ext cx="1100100" cy="895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Definition</a:t>
            </a:r>
            <a:endParaRPr/>
          </a:p>
        </p:txBody>
      </p:sp>
      <p:sp>
        <p:nvSpPr>
          <p:cNvPr id="178" name="Google Shape;178;p30"/>
          <p:cNvSpPr txBox="1">
            <a:spLocks noGrp="1"/>
          </p:cNvSpPr>
          <p:nvPr>
            <p:ph type="body" idx="1"/>
          </p:nvPr>
        </p:nvSpPr>
        <p:spPr>
          <a:xfrm>
            <a:off x="914400" y="1200150"/>
            <a:ext cx="7772400" cy="3398100"/>
          </a:xfrm>
          <a:prstGeom prst="rect">
            <a:avLst/>
          </a:prstGeom>
        </p:spPr>
        <p:txBody>
          <a:bodyPr spcFirstLastPara="1" wrap="square" lIns="91425" tIns="45700" rIns="91425" bIns="45700" anchor="t" anchorCtr="0">
            <a:noAutofit/>
          </a:bodyPr>
          <a:lstStyle/>
          <a:p>
            <a:pPr marL="457200" lvl="0" indent="-318770" algn="l" rtl="0">
              <a:spcBef>
                <a:spcPts val="360"/>
              </a:spcBef>
              <a:spcAft>
                <a:spcPts val="0"/>
              </a:spcAft>
              <a:buSzPts val="1420"/>
              <a:buChar char="■"/>
            </a:pPr>
            <a:r>
              <a:rPr lang="en" sz="2600" b="1"/>
              <a:t>updateable only via consensus - mutual agreement</a:t>
            </a:r>
            <a:endParaRPr sz="2600" b="1"/>
          </a:p>
          <a:p>
            <a:pPr marL="0" lvl="0" indent="0" algn="l" rtl="0">
              <a:spcBef>
                <a:spcPts val="360"/>
              </a:spcBef>
              <a:spcAft>
                <a:spcPts val="0"/>
              </a:spcAft>
              <a:buNone/>
            </a:pPr>
            <a:endParaRPr b="1"/>
          </a:p>
          <a:p>
            <a:pPr marL="0" lvl="0" indent="0" algn="l" rtl="0">
              <a:spcBef>
                <a:spcPts val="360"/>
              </a:spcBef>
              <a:spcAft>
                <a:spcPts val="0"/>
              </a:spcAft>
              <a:buNone/>
            </a:pPr>
            <a:r>
              <a:rPr lang="en" b="1"/>
              <a:t>Blockchain Demo </a:t>
            </a:r>
            <a:r>
              <a:rPr lang="en" b="1" u="sng">
                <a:solidFill>
                  <a:schemeClr val="hlink"/>
                </a:solidFill>
                <a:hlinkClick r:id="rId3"/>
              </a:rPr>
              <a:t>(andersbrownworth.com)</a:t>
            </a:r>
            <a:endParaRPr b="1"/>
          </a:p>
          <a:p>
            <a:pPr marL="0" lvl="0" indent="0" algn="l" rtl="0">
              <a:spcBef>
                <a:spcPts val="360"/>
              </a:spcBef>
              <a:spcAft>
                <a:spcPts val="0"/>
              </a:spcAft>
              <a:buNone/>
            </a:pP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2"/>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pic>
        <p:nvPicPr>
          <p:cNvPr id="537" name="Google Shape;537;p62"/>
          <p:cNvPicPr preferRelativeResize="0"/>
          <p:nvPr/>
        </p:nvPicPr>
        <p:blipFill rotWithShape="1">
          <a:blip r:embed="rId3">
            <a:alphaModFix/>
          </a:blip>
          <a:srcRect l="28041" t="39915" r="27944" b="24343"/>
          <a:stretch/>
        </p:blipFill>
        <p:spPr>
          <a:xfrm>
            <a:off x="611200" y="1194325"/>
            <a:ext cx="7466076" cy="37892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63"/>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pic>
        <p:nvPicPr>
          <p:cNvPr id="544" name="Google Shape;544;p63"/>
          <p:cNvPicPr preferRelativeResize="0"/>
          <p:nvPr/>
        </p:nvPicPr>
        <p:blipFill rotWithShape="1">
          <a:blip r:embed="rId3">
            <a:alphaModFix/>
          </a:blip>
          <a:srcRect l="28476" t="31017" r="28377" b="22874"/>
          <a:stretch/>
        </p:blipFill>
        <p:spPr>
          <a:xfrm>
            <a:off x="914400" y="1231800"/>
            <a:ext cx="5388001" cy="3598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6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graphicFrame>
        <p:nvGraphicFramePr>
          <p:cNvPr id="551" name="Google Shape;551;p64"/>
          <p:cNvGraphicFramePr/>
          <p:nvPr/>
        </p:nvGraphicFramePr>
        <p:xfrm>
          <a:off x="590475" y="1156425"/>
          <a:ext cx="7532625" cy="3942940"/>
        </p:xfrm>
        <a:graphic>
          <a:graphicData uri="http://schemas.openxmlformats.org/drawingml/2006/table">
            <a:tbl>
              <a:tblPr>
                <a:noFill/>
                <a:tableStyleId>{08855F8B-1A47-4820-B74C-63903C041E0C}</a:tableStyleId>
              </a:tblPr>
              <a:tblGrid>
                <a:gridCol w="2510875">
                  <a:extLst>
                    <a:ext uri="{9D8B030D-6E8A-4147-A177-3AD203B41FA5}">
                      <a16:colId xmlns:a16="http://schemas.microsoft.com/office/drawing/2014/main" val="20000"/>
                    </a:ext>
                  </a:extLst>
                </a:gridCol>
                <a:gridCol w="2510875">
                  <a:extLst>
                    <a:ext uri="{9D8B030D-6E8A-4147-A177-3AD203B41FA5}">
                      <a16:colId xmlns:a16="http://schemas.microsoft.com/office/drawing/2014/main" val="20001"/>
                    </a:ext>
                  </a:extLst>
                </a:gridCol>
                <a:gridCol w="2510875">
                  <a:extLst>
                    <a:ext uri="{9D8B030D-6E8A-4147-A177-3AD203B41FA5}">
                      <a16:colId xmlns:a16="http://schemas.microsoft.com/office/drawing/2014/main" val="20002"/>
                    </a:ext>
                  </a:extLst>
                </a:gridCol>
              </a:tblGrid>
              <a:tr h="581550">
                <a:tc>
                  <a:txBody>
                    <a:bodyPr/>
                    <a:lstStyle/>
                    <a:p>
                      <a:pPr marL="0" lvl="0" indent="0" algn="l" rtl="0">
                        <a:spcBef>
                          <a:spcPts val="0"/>
                        </a:spcBef>
                        <a:spcAft>
                          <a:spcPts val="0"/>
                        </a:spcAft>
                        <a:buNone/>
                      </a:pPr>
                      <a:r>
                        <a:rPr lang="en"/>
                        <a:t>Feature </a:t>
                      </a:r>
                      <a:endParaRPr/>
                    </a:p>
                  </a:txBody>
                  <a:tcPr marL="91425" marR="91425" marT="91425" marB="91425">
                    <a:solidFill>
                      <a:schemeClr val="accen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Centralized </a:t>
                      </a:r>
                      <a:endParaRPr/>
                    </a:p>
                  </a:txBody>
                  <a:tcPr marL="91425" marR="91425" marT="91425" marB="91425">
                    <a:solidFill>
                      <a:schemeClr val="accen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Decentralized</a:t>
                      </a:r>
                      <a:endParaRPr>
                        <a:solidFill>
                          <a:schemeClr val="dk1"/>
                        </a:solidFill>
                      </a:endParaRPr>
                    </a:p>
                    <a:p>
                      <a:pPr marL="0" lvl="0" indent="0" algn="l" rtl="0">
                        <a:spcBef>
                          <a:spcPts val="0"/>
                        </a:spcBef>
                        <a:spcAft>
                          <a:spcPts val="0"/>
                        </a:spcAft>
                        <a:buNone/>
                      </a:pPr>
                      <a:endParaRPr/>
                    </a:p>
                  </a:txBody>
                  <a:tcPr marL="91425" marR="91425" marT="91425" marB="91425">
                    <a:solidFill>
                      <a:schemeClr val="accent1"/>
                    </a:solidFill>
                  </a:tcPr>
                </a:tc>
                <a:extLst>
                  <a:ext uri="{0D108BD9-81ED-4DB2-BD59-A6C34878D82A}">
                    <a16:rowId xmlns:a16="http://schemas.microsoft.com/office/drawing/2014/main" val="10000"/>
                  </a:ext>
                </a:extLst>
              </a:tr>
              <a:tr h="378000">
                <a:tc>
                  <a:txBody>
                    <a:bodyPr/>
                    <a:lstStyle/>
                    <a:p>
                      <a:pPr marL="0" lvl="0" indent="0" algn="l" rtl="0">
                        <a:spcBef>
                          <a:spcPts val="0"/>
                        </a:spcBef>
                        <a:spcAft>
                          <a:spcPts val="0"/>
                        </a:spcAft>
                        <a:buNone/>
                      </a:pPr>
                      <a:r>
                        <a:rPr lang="en"/>
                        <a:t>Ownership </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Service provider</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 All users</a:t>
                      </a:r>
                      <a:endParaRPr/>
                    </a:p>
                  </a:txBody>
                  <a:tcPr marL="91425" marR="91425" marT="91425" marB="91425"/>
                </a:tc>
                <a:extLst>
                  <a:ext uri="{0D108BD9-81ED-4DB2-BD59-A6C34878D82A}">
                    <a16:rowId xmlns:a16="http://schemas.microsoft.com/office/drawing/2014/main" val="10001"/>
                  </a:ext>
                </a:extLst>
              </a:tr>
              <a:tr h="581550">
                <a:tc>
                  <a:txBody>
                    <a:bodyPr/>
                    <a:lstStyle/>
                    <a:p>
                      <a:pPr marL="0" lvl="0" indent="0" algn="l" rtl="0">
                        <a:spcBef>
                          <a:spcPts val="0"/>
                        </a:spcBef>
                        <a:spcAft>
                          <a:spcPts val="0"/>
                        </a:spcAft>
                        <a:buNone/>
                      </a:pPr>
                      <a:r>
                        <a:rPr lang="en"/>
                        <a:t>Architecture </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Client/server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Distributed, different topologies</a:t>
                      </a:r>
                      <a:endParaRPr>
                        <a:solidFill>
                          <a:schemeClr val="dk1"/>
                        </a:solidFill>
                      </a:endParaRPr>
                    </a:p>
                  </a:txBody>
                  <a:tcPr marL="91425" marR="91425" marT="91425" marB="91425"/>
                </a:tc>
                <a:extLst>
                  <a:ext uri="{0D108BD9-81ED-4DB2-BD59-A6C34878D82A}">
                    <a16:rowId xmlns:a16="http://schemas.microsoft.com/office/drawing/2014/main" val="10002"/>
                  </a:ext>
                </a:extLst>
              </a:tr>
              <a:tr h="378000">
                <a:tc>
                  <a:txBody>
                    <a:bodyPr/>
                    <a:lstStyle/>
                    <a:p>
                      <a:pPr marL="0" lvl="0" indent="0" algn="l" rtl="0">
                        <a:spcBef>
                          <a:spcPts val="0"/>
                        </a:spcBef>
                        <a:spcAft>
                          <a:spcPts val="0"/>
                        </a:spcAft>
                        <a:buNone/>
                      </a:pPr>
                      <a:r>
                        <a:rPr lang="en"/>
                        <a:t>Security </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Basic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More secure</a:t>
                      </a:r>
                      <a:endParaRPr>
                        <a:solidFill>
                          <a:schemeClr val="dk1"/>
                        </a:solidFill>
                      </a:endParaRPr>
                    </a:p>
                  </a:txBody>
                  <a:tcPr marL="91425" marR="91425" marT="91425" marB="91425"/>
                </a:tc>
                <a:extLst>
                  <a:ext uri="{0D108BD9-81ED-4DB2-BD59-A6C34878D82A}">
                    <a16:rowId xmlns:a16="http://schemas.microsoft.com/office/drawing/2014/main" val="10003"/>
                  </a:ext>
                </a:extLst>
              </a:tr>
              <a:tr h="378000">
                <a:tc>
                  <a:txBody>
                    <a:bodyPr/>
                    <a:lstStyle/>
                    <a:p>
                      <a:pPr marL="0" lvl="0" indent="0" algn="l" rtl="0">
                        <a:spcBef>
                          <a:spcPts val="0"/>
                        </a:spcBef>
                        <a:spcAft>
                          <a:spcPts val="0"/>
                        </a:spcAft>
                        <a:buNone/>
                      </a:pPr>
                      <a:r>
                        <a:rPr lang="en"/>
                        <a:t>High availability</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 No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Yes</a:t>
                      </a:r>
                      <a:endParaRPr>
                        <a:solidFill>
                          <a:schemeClr val="dk1"/>
                        </a:solidFill>
                      </a:endParaRPr>
                    </a:p>
                  </a:txBody>
                  <a:tcPr marL="91425" marR="91425" marT="91425" marB="91425"/>
                </a:tc>
                <a:extLst>
                  <a:ext uri="{0D108BD9-81ED-4DB2-BD59-A6C34878D82A}">
                    <a16:rowId xmlns:a16="http://schemas.microsoft.com/office/drawing/2014/main" val="10004"/>
                  </a:ext>
                </a:extLst>
              </a:tr>
              <a:tr h="581550">
                <a:tc>
                  <a:txBody>
                    <a:bodyPr/>
                    <a:lstStyle/>
                    <a:p>
                      <a:pPr marL="0" lvl="0" indent="0" algn="l" rtl="0">
                        <a:spcBef>
                          <a:spcPts val="0"/>
                        </a:spcBef>
                        <a:spcAft>
                          <a:spcPts val="0"/>
                        </a:spcAft>
                        <a:buNone/>
                      </a:pPr>
                      <a:r>
                        <a:rPr lang="en"/>
                        <a:t>Fault tolerance </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Basic, single point of failure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Highly tolerant, as service is replicated</a:t>
                      </a:r>
                      <a:endParaRPr>
                        <a:solidFill>
                          <a:schemeClr val="dk1"/>
                        </a:solidFill>
                      </a:endParaRPr>
                    </a:p>
                  </a:txBody>
                  <a:tcPr marL="91425" marR="91425" marT="91425" marB="91425"/>
                </a:tc>
                <a:extLst>
                  <a:ext uri="{0D108BD9-81ED-4DB2-BD59-A6C34878D82A}">
                    <a16:rowId xmlns:a16="http://schemas.microsoft.com/office/drawing/2014/main" val="10005"/>
                  </a:ext>
                </a:extLst>
              </a:tr>
              <a:tr h="925600">
                <a:tc>
                  <a:txBody>
                    <a:bodyPr/>
                    <a:lstStyle/>
                    <a:p>
                      <a:pPr marL="0" lvl="0" indent="0" algn="l" rtl="0">
                        <a:spcBef>
                          <a:spcPts val="0"/>
                        </a:spcBef>
                        <a:spcAft>
                          <a:spcPts val="0"/>
                        </a:spcAft>
                        <a:buNone/>
                      </a:pPr>
                      <a:r>
                        <a:rPr lang="en"/>
                        <a:t>Collusion resistance</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Basic, because it's under the control of a group or even single individual</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Highly resistant, as consensus algorithms ensure defense against adversaries</a:t>
                      </a:r>
                      <a:endParaRPr>
                        <a:solidFill>
                          <a:schemeClr val="dk1"/>
                        </a:solidFill>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5"/>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Decentralization</a:t>
            </a:r>
            <a:endParaRPr sz="3100"/>
          </a:p>
        </p:txBody>
      </p:sp>
      <p:graphicFrame>
        <p:nvGraphicFramePr>
          <p:cNvPr id="558" name="Google Shape;558;p65"/>
          <p:cNvGraphicFramePr/>
          <p:nvPr/>
        </p:nvGraphicFramePr>
        <p:xfrm>
          <a:off x="590475" y="1156425"/>
          <a:ext cx="7532625" cy="2651640"/>
        </p:xfrm>
        <a:graphic>
          <a:graphicData uri="http://schemas.openxmlformats.org/drawingml/2006/table">
            <a:tbl>
              <a:tblPr>
                <a:noFill/>
                <a:tableStyleId>{08855F8B-1A47-4820-B74C-63903C041E0C}</a:tableStyleId>
              </a:tblPr>
              <a:tblGrid>
                <a:gridCol w="2510875">
                  <a:extLst>
                    <a:ext uri="{9D8B030D-6E8A-4147-A177-3AD203B41FA5}">
                      <a16:colId xmlns:a16="http://schemas.microsoft.com/office/drawing/2014/main" val="20000"/>
                    </a:ext>
                  </a:extLst>
                </a:gridCol>
                <a:gridCol w="2510875">
                  <a:extLst>
                    <a:ext uri="{9D8B030D-6E8A-4147-A177-3AD203B41FA5}">
                      <a16:colId xmlns:a16="http://schemas.microsoft.com/office/drawing/2014/main" val="20001"/>
                    </a:ext>
                  </a:extLst>
                </a:gridCol>
                <a:gridCol w="2510875">
                  <a:extLst>
                    <a:ext uri="{9D8B030D-6E8A-4147-A177-3AD203B41FA5}">
                      <a16:colId xmlns:a16="http://schemas.microsoft.com/office/drawing/2014/main" val="20002"/>
                    </a:ext>
                  </a:extLst>
                </a:gridCol>
              </a:tblGrid>
              <a:tr h="581550">
                <a:tc>
                  <a:txBody>
                    <a:bodyPr/>
                    <a:lstStyle/>
                    <a:p>
                      <a:pPr marL="0" lvl="0" indent="0" algn="l" rtl="0">
                        <a:spcBef>
                          <a:spcPts val="0"/>
                        </a:spcBef>
                        <a:spcAft>
                          <a:spcPts val="0"/>
                        </a:spcAft>
                        <a:buNone/>
                      </a:pPr>
                      <a:r>
                        <a:rPr lang="en"/>
                        <a:t>Feature </a:t>
                      </a:r>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rPr>
                        <a:t>Centralized </a:t>
                      </a:r>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rPr>
                        <a:t>Decentralized</a:t>
                      </a:r>
                      <a:endParaRPr>
                        <a:solidFill>
                          <a:schemeClr val="dk1"/>
                        </a:solidFill>
                      </a:endParaRPr>
                    </a:p>
                    <a:p>
                      <a:pPr marL="0" lvl="0" indent="0" algn="l" rtl="0">
                        <a:spcBef>
                          <a:spcPts val="0"/>
                        </a:spcBef>
                        <a:spcAft>
                          <a:spcPts val="0"/>
                        </a:spcAft>
                        <a:buNone/>
                      </a:pPr>
                      <a:endParaRPr/>
                    </a:p>
                  </a:txBody>
                  <a:tcPr marL="91425" marR="91425" marT="91425" marB="91425">
                    <a:solidFill>
                      <a:schemeClr val="accent1"/>
                    </a:solidFill>
                  </a:tcPr>
                </a:tc>
                <a:extLst>
                  <a:ext uri="{0D108BD9-81ED-4DB2-BD59-A6C34878D82A}">
                    <a16:rowId xmlns:a16="http://schemas.microsoft.com/office/drawing/2014/main" val="10000"/>
                  </a:ext>
                </a:extLst>
              </a:tr>
              <a:tr h="378000">
                <a:tc>
                  <a:txBody>
                    <a:bodyPr/>
                    <a:lstStyle/>
                    <a:p>
                      <a:pPr marL="0" lvl="0" indent="0" algn="l" rtl="0">
                        <a:spcBef>
                          <a:spcPts val="0"/>
                        </a:spcBef>
                        <a:spcAft>
                          <a:spcPts val="0"/>
                        </a:spcAft>
                        <a:buNone/>
                      </a:pPr>
                      <a:r>
                        <a:rPr lang="en"/>
                        <a:t>Application architecture</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Single application</a:t>
                      </a:r>
                      <a:endParaRPr/>
                    </a:p>
                  </a:txBody>
                  <a:tcPr marL="91425" marR="91425" marT="91425" marB="91425"/>
                </a:tc>
                <a:tc>
                  <a:txBody>
                    <a:bodyPr/>
                    <a:lstStyle/>
                    <a:p>
                      <a:pPr marL="0" lvl="0" indent="0" algn="l" rtl="0">
                        <a:spcBef>
                          <a:spcPts val="0"/>
                        </a:spcBef>
                        <a:spcAft>
                          <a:spcPts val="0"/>
                        </a:spcAft>
                        <a:buNone/>
                      </a:pPr>
                      <a:r>
                        <a:rPr lang="en">
                          <a:solidFill>
                            <a:schemeClr val="dk1"/>
                          </a:solidFill>
                        </a:rPr>
                        <a:t> Application replicated across all nodes</a:t>
                      </a:r>
                      <a:endParaRPr/>
                    </a:p>
                  </a:txBody>
                  <a:tcPr marL="91425" marR="91425" marT="91425" marB="91425"/>
                </a:tc>
                <a:extLst>
                  <a:ext uri="{0D108BD9-81ED-4DB2-BD59-A6C34878D82A}">
                    <a16:rowId xmlns:a16="http://schemas.microsoft.com/office/drawing/2014/main" val="10001"/>
                  </a:ext>
                </a:extLst>
              </a:tr>
              <a:tr h="378000">
                <a:tc>
                  <a:txBody>
                    <a:bodyPr/>
                    <a:lstStyle/>
                    <a:p>
                      <a:pPr marL="0" lvl="0" indent="0" algn="l" rtl="0">
                        <a:spcBef>
                          <a:spcPts val="0"/>
                        </a:spcBef>
                        <a:spcAft>
                          <a:spcPts val="0"/>
                        </a:spcAft>
                        <a:buNone/>
                      </a:pPr>
                      <a:r>
                        <a:rPr lang="en"/>
                        <a:t>Trust</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Consumers have to trust the service provider</a:t>
                      </a:r>
                      <a:endParaRPr>
                        <a:solidFill>
                          <a:schemeClr val="dk1"/>
                        </a:solidFill>
                      </a:endParaRPr>
                    </a:p>
                    <a:p>
                      <a:pPr marL="0" lvl="0" indent="0" algn="l" rtl="0">
                        <a:spcBef>
                          <a:spcPts val="0"/>
                        </a:spcBef>
                        <a:spcAft>
                          <a:spcPts val="0"/>
                        </a:spcAft>
                        <a:buNone/>
                      </a:pP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No mutual trust required</a:t>
                      </a:r>
                      <a:endParaRPr>
                        <a:solidFill>
                          <a:schemeClr val="dk1"/>
                        </a:solidFill>
                      </a:endParaRPr>
                    </a:p>
                  </a:txBody>
                  <a:tcPr marL="91425" marR="91425" marT="91425" marB="91425"/>
                </a:tc>
                <a:extLst>
                  <a:ext uri="{0D108BD9-81ED-4DB2-BD59-A6C34878D82A}">
                    <a16:rowId xmlns:a16="http://schemas.microsoft.com/office/drawing/2014/main" val="10002"/>
                  </a:ext>
                </a:extLst>
              </a:tr>
              <a:tr h="378000">
                <a:tc>
                  <a:txBody>
                    <a:bodyPr/>
                    <a:lstStyle/>
                    <a:p>
                      <a:pPr marL="0" lvl="0" indent="0" algn="l" rtl="0">
                        <a:spcBef>
                          <a:spcPts val="0"/>
                        </a:spcBef>
                        <a:spcAft>
                          <a:spcPts val="0"/>
                        </a:spcAft>
                        <a:buClr>
                          <a:schemeClr val="dk1"/>
                        </a:buClr>
                        <a:buSzPts val="1100"/>
                        <a:buFont typeface="Arial"/>
                        <a:buNone/>
                      </a:pPr>
                      <a:r>
                        <a:rPr lang="en"/>
                        <a:t>Cost for consumer</a:t>
                      </a:r>
                      <a:endParaRPr/>
                    </a:p>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solidFill>
                            <a:schemeClr val="dk1"/>
                          </a:solidFill>
                        </a:rPr>
                        <a:t>Higher </a:t>
                      </a:r>
                      <a:endParaRPr>
                        <a:solidFill>
                          <a:schemeClr val="dk1"/>
                        </a:solidFill>
                      </a:endParaRPr>
                    </a:p>
                  </a:txBody>
                  <a:tcPr marL="91425" marR="91425" marT="91425" marB="91425"/>
                </a:tc>
                <a:tc>
                  <a:txBody>
                    <a:bodyPr/>
                    <a:lstStyle/>
                    <a:p>
                      <a:pPr marL="0" lvl="0" indent="0" algn="l" rtl="0">
                        <a:spcBef>
                          <a:spcPts val="0"/>
                        </a:spcBef>
                        <a:spcAft>
                          <a:spcPts val="0"/>
                        </a:spcAft>
                        <a:buNone/>
                      </a:pPr>
                      <a:r>
                        <a:rPr lang="en">
                          <a:solidFill>
                            <a:schemeClr val="dk1"/>
                          </a:solidFill>
                        </a:rPr>
                        <a:t>Lower</a:t>
                      </a:r>
                      <a:endParaRPr>
                        <a:solidFill>
                          <a:schemeClr val="dk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66"/>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Methods of decentralization</a:t>
            </a:r>
            <a:endParaRPr sz="3100"/>
          </a:p>
        </p:txBody>
      </p:sp>
      <p:sp>
        <p:nvSpPr>
          <p:cNvPr id="565" name="Google Shape;565;p66"/>
          <p:cNvSpPr txBox="1"/>
          <p:nvPr/>
        </p:nvSpPr>
        <p:spPr>
          <a:xfrm>
            <a:off x="696300" y="1144575"/>
            <a:ext cx="7990500" cy="2447400"/>
          </a:xfrm>
          <a:prstGeom prst="rect">
            <a:avLst/>
          </a:prstGeom>
          <a:noFill/>
          <a:ln>
            <a:noFill/>
          </a:ln>
        </p:spPr>
        <p:txBody>
          <a:bodyPr spcFirstLastPara="1" wrap="square" lIns="91425" tIns="91425" rIns="91425" bIns="91425" anchor="t" anchorCtr="0">
            <a:spAutoFit/>
          </a:bodyPr>
          <a:lstStyle/>
          <a:p>
            <a:pPr marL="457200" lvl="0" indent="-361950" algn="l" rtl="0">
              <a:lnSpc>
                <a:spcPct val="150000"/>
              </a:lnSpc>
              <a:spcBef>
                <a:spcPts val="0"/>
              </a:spcBef>
              <a:spcAft>
                <a:spcPts val="0"/>
              </a:spcAft>
              <a:buSzPts val="2100"/>
              <a:buChar char="●"/>
            </a:pPr>
            <a:r>
              <a:rPr lang="en" sz="2100"/>
              <a:t>Two methods - disintermediation and competition</a:t>
            </a:r>
            <a:endParaRPr sz="2100"/>
          </a:p>
          <a:p>
            <a:pPr marL="457200" lvl="0" indent="-361950" algn="l" rtl="0">
              <a:lnSpc>
                <a:spcPct val="150000"/>
              </a:lnSpc>
              <a:spcBef>
                <a:spcPts val="0"/>
              </a:spcBef>
              <a:spcAft>
                <a:spcPts val="0"/>
              </a:spcAft>
              <a:buSzPts val="2100"/>
              <a:buChar char="●"/>
            </a:pPr>
            <a:r>
              <a:rPr lang="en" sz="2100"/>
              <a:t>Disintermediation - the intermediary (that is, the bank) is no longer required</a:t>
            </a:r>
            <a:endParaRPr sz="2100"/>
          </a:p>
          <a:p>
            <a:pPr marL="914400" lvl="1" indent="-361950" algn="l" rtl="0">
              <a:lnSpc>
                <a:spcPct val="150000"/>
              </a:lnSpc>
              <a:spcBef>
                <a:spcPts val="0"/>
              </a:spcBef>
              <a:spcAft>
                <a:spcPts val="0"/>
              </a:spcAft>
              <a:buSzPts val="2100"/>
              <a:buChar char="○"/>
            </a:pPr>
            <a:r>
              <a:rPr lang="en" sz="2100"/>
              <a:t>used not only in finance but in many other industries as well, such as health, law, and the public sector</a:t>
            </a:r>
            <a:endParaRPr sz="2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67"/>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Methods of decentralization</a:t>
            </a:r>
            <a:endParaRPr sz="3100"/>
          </a:p>
        </p:txBody>
      </p:sp>
      <p:sp>
        <p:nvSpPr>
          <p:cNvPr id="572" name="Google Shape;572;p67"/>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SzPts val="2100"/>
              <a:buChar char="●"/>
            </a:pPr>
            <a:r>
              <a:rPr lang="en" sz="2100"/>
              <a:t>Contest-driven decentralization - different service providers compete with each other in order to be selected for the provision of services by the system</a:t>
            </a:r>
            <a:endParaRPr sz="2100"/>
          </a:p>
          <a:p>
            <a:pPr marL="914400" marR="0" lvl="1" indent="-361950" algn="l" rtl="0">
              <a:lnSpc>
                <a:spcPct val="150000"/>
              </a:lnSpc>
              <a:spcBef>
                <a:spcPts val="0"/>
              </a:spcBef>
              <a:spcAft>
                <a:spcPts val="0"/>
              </a:spcAft>
              <a:buSzPts val="2100"/>
              <a:buChar char="○"/>
            </a:pPr>
            <a:r>
              <a:rPr lang="en" sz="2100"/>
              <a:t>ensures that an intermediary or service provider is not monopolizing the service</a:t>
            </a:r>
            <a:endParaRPr sz="2100"/>
          </a:p>
          <a:p>
            <a:pPr marL="914400" marR="0" lvl="1" indent="-361950" algn="l" rtl="0">
              <a:lnSpc>
                <a:spcPct val="150000"/>
              </a:lnSpc>
              <a:spcBef>
                <a:spcPts val="0"/>
              </a:spcBef>
              <a:spcAft>
                <a:spcPts val="0"/>
              </a:spcAft>
              <a:buSzPts val="2100"/>
              <a:buChar char="○"/>
            </a:pPr>
            <a:r>
              <a:rPr lang="en" sz="2100"/>
              <a:t>will not result in full decentralization, but it allows smart contracts to make a free choice based on the criteria just mentioned</a:t>
            </a:r>
            <a:endParaRPr sz="21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8"/>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Routes to decentralization</a:t>
            </a:r>
            <a:endParaRPr sz="3100"/>
          </a:p>
        </p:txBody>
      </p:sp>
      <p:sp>
        <p:nvSpPr>
          <p:cNvPr id="579" name="Google Shape;579;p68"/>
          <p:cNvSpPr txBox="1"/>
          <p:nvPr/>
        </p:nvSpPr>
        <p:spPr>
          <a:xfrm>
            <a:off x="696300" y="1144575"/>
            <a:ext cx="4033500" cy="18009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 sz="1500"/>
              <a:t>Case of a Money transfer system</a:t>
            </a:r>
            <a:endParaRPr sz="1500"/>
          </a:p>
          <a:p>
            <a:pPr marL="0" marR="0" lvl="0" indent="0" algn="l" rtl="0">
              <a:lnSpc>
                <a:spcPct val="150000"/>
              </a:lnSpc>
              <a:spcBef>
                <a:spcPts val="0"/>
              </a:spcBef>
              <a:spcAft>
                <a:spcPts val="0"/>
              </a:spcAft>
              <a:buNone/>
            </a:pPr>
            <a:r>
              <a:rPr lang="en" sz="1500"/>
              <a:t>1. What is being decentralized?</a:t>
            </a:r>
            <a:endParaRPr sz="1500"/>
          </a:p>
          <a:p>
            <a:pPr marL="0" marR="0" lvl="0" indent="0" algn="l" rtl="0">
              <a:lnSpc>
                <a:spcPct val="150000"/>
              </a:lnSpc>
              <a:spcBef>
                <a:spcPts val="0"/>
              </a:spcBef>
              <a:spcAft>
                <a:spcPts val="0"/>
              </a:spcAft>
              <a:buNone/>
            </a:pPr>
            <a:r>
              <a:rPr lang="en" sz="1500"/>
              <a:t>2. What level of decentralization is required?</a:t>
            </a:r>
            <a:endParaRPr sz="1500"/>
          </a:p>
          <a:p>
            <a:pPr marL="0" marR="0" lvl="0" indent="0" algn="l" rtl="0">
              <a:lnSpc>
                <a:spcPct val="150000"/>
              </a:lnSpc>
              <a:spcBef>
                <a:spcPts val="0"/>
              </a:spcBef>
              <a:spcAft>
                <a:spcPts val="0"/>
              </a:spcAft>
              <a:buNone/>
            </a:pPr>
            <a:r>
              <a:rPr lang="en" sz="1500"/>
              <a:t>3. What blockchain is used?</a:t>
            </a:r>
            <a:endParaRPr sz="1500"/>
          </a:p>
          <a:p>
            <a:pPr marL="0" marR="0" lvl="0" indent="0" algn="l" rtl="0">
              <a:lnSpc>
                <a:spcPct val="150000"/>
              </a:lnSpc>
              <a:spcBef>
                <a:spcPts val="0"/>
              </a:spcBef>
              <a:spcAft>
                <a:spcPts val="0"/>
              </a:spcAft>
              <a:buNone/>
            </a:pPr>
            <a:r>
              <a:rPr lang="en" sz="1500"/>
              <a:t>4. What security mechanism is used?</a:t>
            </a:r>
            <a:endParaRPr sz="1500"/>
          </a:p>
        </p:txBody>
      </p:sp>
      <p:sp>
        <p:nvSpPr>
          <p:cNvPr id="580" name="Google Shape;580;p68"/>
          <p:cNvSpPr txBox="1"/>
          <p:nvPr/>
        </p:nvSpPr>
        <p:spPr>
          <a:xfrm>
            <a:off x="4729800" y="1144575"/>
            <a:ext cx="3460800" cy="214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a:t>1. Money transfer system</a:t>
            </a:r>
            <a:endParaRPr sz="1500"/>
          </a:p>
          <a:p>
            <a:pPr marL="0" lvl="0" indent="0" algn="l" rtl="0">
              <a:lnSpc>
                <a:spcPct val="150000"/>
              </a:lnSpc>
              <a:spcBef>
                <a:spcPts val="0"/>
              </a:spcBef>
              <a:spcAft>
                <a:spcPts val="0"/>
              </a:spcAft>
              <a:buNone/>
            </a:pPr>
            <a:r>
              <a:rPr lang="en" sz="1500"/>
              <a:t>2. Disintermediation</a:t>
            </a:r>
            <a:endParaRPr sz="1500"/>
          </a:p>
          <a:p>
            <a:pPr marL="0" lvl="0" indent="0" algn="l" rtl="0">
              <a:lnSpc>
                <a:spcPct val="150000"/>
              </a:lnSpc>
              <a:spcBef>
                <a:spcPts val="0"/>
              </a:spcBef>
              <a:spcAft>
                <a:spcPts val="0"/>
              </a:spcAft>
              <a:buNone/>
            </a:pPr>
            <a:r>
              <a:rPr lang="en" sz="1500"/>
              <a:t>3. Bitcoin</a:t>
            </a:r>
            <a:endParaRPr sz="1500"/>
          </a:p>
          <a:p>
            <a:pPr marL="0" lvl="0" indent="0" algn="l" rtl="0">
              <a:lnSpc>
                <a:spcPct val="150000"/>
              </a:lnSpc>
              <a:spcBef>
                <a:spcPts val="0"/>
              </a:spcBef>
              <a:spcAft>
                <a:spcPts val="0"/>
              </a:spcAft>
              <a:buNone/>
            </a:pPr>
            <a:r>
              <a:rPr lang="en" sz="1500"/>
              <a:t>4. Atomicity (ensure that transactions execute successfully in full or do not execute at all)</a:t>
            </a:r>
            <a:endParaRPr sz="15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9"/>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Blockchain and full ecosystem decentralization</a:t>
            </a:r>
            <a:endParaRPr sz="3100"/>
          </a:p>
        </p:txBody>
      </p:sp>
      <p:sp>
        <p:nvSpPr>
          <p:cNvPr id="587" name="Google Shape;587;p69"/>
          <p:cNvSpPr txBox="1"/>
          <p:nvPr/>
        </p:nvSpPr>
        <p:spPr>
          <a:xfrm>
            <a:off x="696300" y="1144575"/>
            <a:ext cx="7990500" cy="29322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SzPts val="2100"/>
              <a:buChar char="●"/>
            </a:pPr>
            <a:r>
              <a:rPr lang="en" sz="2100"/>
              <a:t>Storage</a:t>
            </a:r>
            <a:endParaRPr sz="2100"/>
          </a:p>
          <a:p>
            <a:pPr marL="914400" marR="0" lvl="1" indent="-361950" algn="l" rtl="0">
              <a:lnSpc>
                <a:spcPct val="150000"/>
              </a:lnSpc>
              <a:spcBef>
                <a:spcPts val="0"/>
              </a:spcBef>
              <a:spcAft>
                <a:spcPts val="0"/>
              </a:spcAft>
              <a:buSzPts val="2100"/>
              <a:buChar char="○"/>
            </a:pPr>
            <a:r>
              <a:rPr lang="en" sz="2100"/>
              <a:t>stored directly in a blockchain which achieves decentralization but is not suitable for large data</a:t>
            </a:r>
            <a:endParaRPr sz="2100"/>
          </a:p>
          <a:p>
            <a:pPr marL="914400" marR="0" lvl="1" indent="-361950" algn="l" rtl="0">
              <a:lnSpc>
                <a:spcPct val="150000"/>
              </a:lnSpc>
              <a:spcBef>
                <a:spcPts val="0"/>
              </a:spcBef>
              <a:spcAft>
                <a:spcPts val="0"/>
              </a:spcAft>
              <a:buSzPts val="2100"/>
              <a:buChar char="○"/>
            </a:pPr>
            <a:r>
              <a:rPr lang="en" sz="2100"/>
              <a:t>better alternative for storing data is to use distributed hash tables (DHTs)</a:t>
            </a:r>
            <a:endParaRPr sz="2100"/>
          </a:p>
          <a:p>
            <a:pPr marL="914400" marR="0" lvl="1" indent="-361950" algn="l" rtl="0">
              <a:lnSpc>
                <a:spcPct val="150000"/>
              </a:lnSpc>
              <a:spcBef>
                <a:spcPts val="0"/>
              </a:spcBef>
              <a:spcAft>
                <a:spcPts val="0"/>
              </a:spcAft>
              <a:buSzPts val="2100"/>
              <a:buChar char="○"/>
            </a:pPr>
            <a:r>
              <a:rPr lang="en" sz="2100"/>
              <a:t>BitTorrent is the most scalable and fastest network</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70"/>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Blockchain and full ecosystem decentralization</a:t>
            </a:r>
            <a:endParaRPr sz="3100"/>
          </a:p>
        </p:txBody>
      </p:sp>
      <p:sp>
        <p:nvSpPr>
          <p:cNvPr id="594" name="Google Shape;594;p70"/>
          <p:cNvSpPr txBox="1"/>
          <p:nvPr/>
        </p:nvSpPr>
        <p:spPr>
          <a:xfrm>
            <a:off x="696300" y="1144575"/>
            <a:ext cx="7990500" cy="39018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SzPts val="2100"/>
              <a:buChar char="●"/>
            </a:pPr>
            <a:r>
              <a:rPr lang="en" sz="2100"/>
              <a:t>There are other alternatives for data storage, such as Ethereum Swarm, Storj, and MaidSafe</a:t>
            </a:r>
            <a:endParaRPr sz="2100"/>
          </a:p>
          <a:p>
            <a:pPr marL="457200" marR="0" lvl="0" indent="-361950" algn="l" rtl="0">
              <a:lnSpc>
                <a:spcPct val="150000"/>
              </a:lnSpc>
              <a:spcBef>
                <a:spcPts val="0"/>
              </a:spcBef>
              <a:spcAft>
                <a:spcPts val="0"/>
              </a:spcAft>
              <a:buSzPts val="2100"/>
              <a:buChar char="●"/>
            </a:pPr>
            <a:r>
              <a:rPr lang="en" sz="2100"/>
              <a:t>Ethereum has its own decentralized and distributed ecosystem that uses Swarm for storage and the Whisper protocol for communication</a:t>
            </a:r>
            <a:endParaRPr sz="2100"/>
          </a:p>
          <a:p>
            <a:pPr marL="457200" marR="0" lvl="0" indent="-361950" algn="l" rtl="0">
              <a:lnSpc>
                <a:spcPct val="150000"/>
              </a:lnSpc>
              <a:spcBef>
                <a:spcPts val="0"/>
              </a:spcBef>
              <a:spcAft>
                <a:spcPts val="0"/>
              </a:spcAft>
              <a:buSzPts val="2100"/>
              <a:buChar char="●"/>
            </a:pPr>
            <a:r>
              <a:rPr lang="en" sz="2100"/>
              <a:t>BigChainDB is another storage layer decentralization project aimed at providing a scalable, fast, and linearly scalable decentralized database</a:t>
            </a:r>
            <a:endParaRPr sz="21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71"/>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Blockchain and full ecosystem decentralization</a:t>
            </a:r>
            <a:endParaRPr sz="3100"/>
          </a:p>
        </p:txBody>
      </p:sp>
      <p:sp>
        <p:nvSpPr>
          <p:cNvPr id="601" name="Google Shape;601;p71"/>
          <p:cNvSpPr txBox="1"/>
          <p:nvPr/>
        </p:nvSpPr>
        <p:spPr>
          <a:xfrm>
            <a:off x="696300" y="1144575"/>
            <a:ext cx="7990500" cy="37479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SzPts val="2100"/>
              <a:buChar char="●"/>
            </a:pPr>
            <a:r>
              <a:rPr lang="en" sz="2100"/>
              <a:t>Communication</a:t>
            </a:r>
            <a:endParaRPr sz="2100"/>
          </a:p>
          <a:p>
            <a:pPr marL="914400" marR="0" lvl="1" indent="-355600" algn="l" rtl="0">
              <a:lnSpc>
                <a:spcPct val="150000"/>
              </a:lnSpc>
              <a:spcBef>
                <a:spcPts val="0"/>
              </a:spcBef>
              <a:spcAft>
                <a:spcPts val="0"/>
              </a:spcAft>
              <a:buSzPts val="2000"/>
              <a:buChar char="○"/>
            </a:pPr>
            <a:r>
              <a:rPr lang="en" sz="2000"/>
              <a:t>based on the unconditional trust of a central authority (the service provider) where users are not in control of their data</a:t>
            </a:r>
            <a:endParaRPr sz="2000"/>
          </a:p>
          <a:p>
            <a:pPr marL="914400" marR="0" lvl="1" indent="-355600" algn="l" rtl="0">
              <a:lnSpc>
                <a:spcPct val="150000"/>
              </a:lnSpc>
              <a:spcBef>
                <a:spcPts val="0"/>
              </a:spcBef>
              <a:spcAft>
                <a:spcPts val="0"/>
              </a:spcAft>
              <a:buSzPts val="2000"/>
              <a:buChar char="○"/>
            </a:pPr>
            <a:r>
              <a:rPr lang="en" sz="2000"/>
              <a:t>Even user passwords are stored on trusted third-party systems</a:t>
            </a:r>
            <a:endParaRPr sz="2000"/>
          </a:p>
          <a:p>
            <a:pPr marL="914400" marR="0" lvl="1" indent="-355600" algn="l" rtl="0">
              <a:lnSpc>
                <a:spcPct val="150000"/>
              </a:lnSpc>
              <a:spcBef>
                <a:spcPts val="0"/>
              </a:spcBef>
              <a:spcAft>
                <a:spcPts val="0"/>
              </a:spcAft>
              <a:buSzPts val="2000"/>
              <a:buChar char="○"/>
            </a:pPr>
            <a:r>
              <a:rPr lang="en" sz="2000"/>
              <a:t>need to provide control to individual users in such a way that access to their data is guaranteed and is not dependent on a single third party</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1"/>
          <p:cNvPicPr preferRelativeResize="0"/>
          <p:nvPr/>
        </p:nvPicPr>
        <p:blipFill rotWithShape="1">
          <a:blip r:embed="rId3">
            <a:alphaModFix/>
          </a:blip>
          <a:srcRect l="27408" t="17903" r="27039" b="17392"/>
          <a:stretch/>
        </p:blipFill>
        <p:spPr>
          <a:xfrm>
            <a:off x="2805800" y="76200"/>
            <a:ext cx="6355674" cy="5075825"/>
          </a:xfrm>
          <a:prstGeom prst="rect">
            <a:avLst/>
          </a:prstGeom>
          <a:noFill/>
          <a:ln>
            <a:noFill/>
          </a:ln>
        </p:spPr>
      </p:pic>
      <p:sp>
        <p:nvSpPr>
          <p:cNvPr id="185" name="Google Shape;185;p31"/>
          <p:cNvSpPr txBox="1"/>
          <p:nvPr/>
        </p:nvSpPr>
        <p:spPr>
          <a:xfrm>
            <a:off x="802325" y="4648075"/>
            <a:ext cx="236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Basic communication layer</a:t>
            </a:r>
            <a:endParaRPr/>
          </a:p>
        </p:txBody>
      </p:sp>
      <p:cxnSp>
        <p:nvCxnSpPr>
          <p:cNvPr id="186" name="Google Shape;186;p31"/>
          <p:cNvCxnSpPr>
            <a:endCxn id="185" idx="0"/>
          </p:cNvCxnSpPr>
          <p:nvPr/>
        </p:nvCxnSpPr>
        <p:spPr>
          <a:xfrm flipH="1">
            <a:off x="1986425" y="4293475"/>
            <a:ext cx="1403400" cy="354600"/>
          </a:xfrm>
          <a:prstGeom prst="straightConnector1">
            <a:avLst/>
          </a:prstGeom>
          <a:noFill/>
          <a:ln w="9525" cap="flat" cmpd="sng">
            <a:solidFill>
              <a:schemeClr val="dk2"/>
            </a:solidFill>
            <a:prstDash val="solid"/>
            <a:round/>
            <a:headEnd type="none" w="med" len="med"/>
            <a:tailEnd type="triangle" w="med" len="med"/>
          </a:ln>
        </p:spPr>
      </p:cxnSp>
      <p:sp>
        <p:nvSpPr>
          <p:cNvPr id="187" name="Google Shape;187;p31"/>
          <p:cNvSpPr txBox="1"/>
          <p:nvPr/>
        </p:nvSpPr>
        <p:spPr>
          <a:xfrm>
            <a:off x="599275" y="3451875"/>
            <a:ext cx="23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Information propagation layer</a:t>
            </a:r>
            <a:endParaRPr/>
          </a:p>
        </p:txBody>
      </p:sp>
      <p:cxnSp>
        <p:nvCxnSpPr>
          <p:cNvPr id="188" name="Google Shape;188;p31"/>
          <p:cNvCxnSpPr/>
          <p:nvPr/>
        </p:nvCxnSpPr>
        <p:spPr>
          <a:xfrm flipH="1">
            <a:off x="2560375" y="3685275"/>
            <a:ext cx="804900" cy="21000"/>
          </a:xfrm>
          <a:prstGeom prst="straightConnector1">
            <a:avLst/>
          </a:prstGeom>
          <a:noFill/>
          <a:ln w="9525" cap="flat" cmpd="sng">
            <a:solidFill>
              <a:schemeClr val="dk2"/>
            </a:solidFill>
            <a:prstDash val="solid"/>
            <a:round/>
            <a:headEnd type="none" w="med" len="med"/>
            <a:tailEnd type="triangle" w="med" len="med"/>
          </a:ln>
        </p:spPr>
      </p:cxnSp>
      <p:sp>
        <p:nvSpPr>
          <p:cNvPr id="189" name="Google Shape;189;p31"/>
          <p:cNvSpPr txBox="1"/>
          <p:nvPr/>
        </p:nvSpPr>
        <p:spPr>
          <a:xfrm>
            <a:off x="265400" y="2744825"/>
            <a:ext cx="2368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Ensures security of block chain</a:t>
            </a:r>
            <a:endParaRPr/>
          </a:p>
        </p:txBody>
      </p:sp>
      <p:cxnSp>
        <p:nvCxnSpPr>
          <p:cNvPr id="190" name="Google Shape;190;p31"/>
          <p:cNvCxnSpPr>
            <a:endCxn id="189" idx="3"/>
          </p:cNvCxnSpPr>
          <p:nvPr/>
        </p:nvCxnSpPr>
        <p:spPr>
          <a:xfrm rot="10800000">
            <a:off x="2633600" y="3052625"/>
            <a:ext cx="591000" cy="5400"/>
          </a:xfrm>
          <a:prstGeom prst="straightConnector1">
            <a:avLst/>
          </a:prstGeom>
          <a:noFill/>
          <a:ln w="9525" cap="flat" cmpd="sng">
            <a:solidFill>
              <a:schemeClr val="dk2"/>
            </a:solidFill>
            <a:prstDash val="solid"/>
            <a:round/>
            <a:headEnd type="none" w="med" len="med"/>
            <a:tailEnd type="triangle" w="med" len="med"/>
          </a:ln>
        </p:spPr>
      </p:cxnSp>
      <p:sp>
        <p:nvSpPr>
          <p:cNvPr id="191" name="Google Shape;191;p31"/>
          <p:cNvSpPr txBox="1"/>
          <p:nvPr/>
        </p:nvSpPr>
        <p:spPr>
          <a:xfrm>
            <a:off x="506350" y="2037775"/>
            <a:ext cx="19077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Ensures agreement among different participants</a:t>
            </a:r>
            <a:endParaRPr/>
          </a:p>
        </p:txBody>
      </p:sp>
      <p:cxnSp>
        <p:nvCxnSpPr>
          <p:cNvPr id="192" name="Google Shape;192;p31"/>
          <p:cNvCxnSpPr/>
          <p:nvPr/>
        </p:nvCxnSpPr>
        <p:spPr>
          <a:xfrm flipH="1">
            <a:off x="2058550" y="2305225"/>
            <a:ext cx="1212600" cy="73200"/>
          </a:xfrm>
          <a:prstGeom prst="straightConnector1">
            <a:avLst/>
          </a:prstGeom>
          <a:noFill/>
          <a:ln w="9525" cap="flat" cmpd="sng">
            <a:solidFill>
              <a:schemeClr val="dk2"/>
            </a:solidFill>
            <a:prstDash val="solid"/>
            <a:round/>
            <a:headEnd type="none" w="med" len="med"/>
            <a:tailEnd type="triangle" w="med" len="med"/>
          </a:ln>
        </p:spPr>
      </p:cxnSp>
      <p:sp>
        <p:nvSpPr>
          <p:cNvPr id="193" name="Google Shape;193;p31"/>
          <p:cNvSpPr txBox="1"/>
          <p:nvPr/>
        </p:nvSpPr>
        <p:spPr>
          <a:xfrm>
            <a:off x="-49225" y="1090425"/>
            <a:ext cx="30000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provides executions services on the blockchain and performs operations such as value transfer, smart contract</a:t>
            </a:r>
            <a:endParaRPr sz="1200"/>
          </a:p>
          <a:p>
            <a:pPr marL="0" lvl="0" indent="0" algn="l" rtl="0">
              <a:spcBef>
                <a:spcPts val="0"/>
              </a:spcBef>
              <a:spcAft>
                <a:spcPts val="0"/>
              </a:spcAft>
              <a:buNone/>
            </a:pPr>
            <a:r>
              <a:rPr lang="en" sz="1200"/>
              <a:t>execution, and block generation</a:t>
            </a:r>
            <a:endParaRPr sz="1200"/>
          </a:p>
        </p:txBody>
      </p:sp>
      <p:cxnSp>
        <p:nvCxnSpPr>
          <p:cNvPr id="194" name="Google Shape;194;p31"/>
          <p:cNvCxnSpPr/>
          <p:nvPr/>
        </p:nvCxnSpPr>
        <p:spPr>
          <a:xfrm flipH="1">
            <a:off x="2623225" y="1583975"/>
            <a:ext cx="658500" cy="10500"/>
          </a:xfrm>
          <a:prstGeom prst="straightConnector1">
            <a:avLst/>
          </a:prstGeom>
          <a:noFill/>
          <a:ln w="9525" cap="flat" cmpd="sng">
            <a:solidFill>
              <a:schemeClr val="dk2"/>
            </a:solidFill>
            <a:prstDash val="solid"/>
            <a:round/>
            <a:headEnd type="none" w="med" len="med"/>
            <a:tailEnd type="triangle" w="med" len="med"/>
          </a:ln>
        </p:spPr>
      </p:cxnSp>
      <p:sp>
        <p:nvSpPr>
          <p:cNvPr id="195" name="Google Shape;195;p31"/>
          <p:cNvSpPr txBox="1"/>
          <p:nvPr/>
        </p:nvSpPr>
        <p:spPr>
          <a:xfrm>
            <a:off x="35600" y="228600"/>
            <a:ext cx="3000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contains all sorts of various user level agents and programs that operate on the blockchain</a:t>
            </a:r>
            <a:endParaRPr/>
          </a:p>
        </p:txBody>
      </p:sp>
      <p:cxnSp>
        <p:nvCxnSpPr>
          <p:cNvPr id="196" name="Google Shape;196;p31"/>
          <p:cNvCxnSpPr/>
          <p:nvPr/>
        </p:nvCxnSpPr>
        <p:spPr>
          <a:xfrm rot="10800000">
            <a:off x="2748675" y="705800"/>
            <a:ext cx="658500" cy="345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72"/>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sz="3100"/>
              <a:t>Blockchain and full ecosystem decentralization</a:t>
            </a:r>
            <a:endParaRPr sz="3100"/>
          </a:p>
        </p:txBody>
      </p:sp>
      <p:sp>
        <p:nvSpPr>
          <p:cNvPr id="608" name="Google Shape;608;p72"/>
          <p:cNvSpPr txBox="1"/>
          <p:nvPr/>
        </p:nvSpPr>
        <p:spPr>
          <a:xfrm>
            <a:off x="696300" y="1144575"/>
            <a:ext cx="7990500" cy="3771000"/>
          </a:xfrm>
          <a:prstGeom prst="rect">
            <a:avLst/>
          </a:prstGeom>
          <a:noFill/>
          <a:ln>
            <a:noFill/>
          </a:ln>
        </p:spPr>
        <p:txBody>
          <a:bodyPr spcFirstLastPara="1" wrap="square" lIns="91425" tIns="91425" rIns="91425" bIns="91425" anchor="t" anchorCtr="0">
            <a:spAutoFit/>
          </a:bodyPr>
          <a:lstStyle/>
          <a:p>
            <a:pPr marL="457200" marR="0" lvl="0" indent="-361950" algn="l" rtl="0">
              <a:lnSpc>
                <a:spcPct val="150000"/>
              </a:lnSpc>
              <a:spcBef>
                <a:spcPts val="0"/>
              </a:spcBef>
              <a:spcAft>
                <a:spcPts val="0"/>
              </a:spcAft>
              <a:buSzPts val="2100"/>
              <a:buChar char="●"/>
            </a:pPr>
            <a:r>
              <a:rPr lang="en" sz="2100"/>
              <a:t>Communication</a:t>
            </a:r>
            <a:endParaRPr sz="2100"/>
          </a:p>
          <a:p>
            <a:pPr marL="914400" marR="0" lvl="1" indent="-355600" algn="l" rtl="0">
              <a:lnSpc>
                <a:spcPct val="150000"/>
              </a:lnSpc>
              <a:spcBef>
                <a:spcPts val="0"/>
              </a:spcBef>
              <a:spcAft>
                <a:spcPts val="0"/>
              </a:spcAft>
              <a:buSzPts val="2000"/>
              <a:buChar char="○"/>
            </a:pPr>
            <a:r>
              <a:rPr lang="en" sz="2000"/>
              <a:t>alternative to ISP is to use mesh networks</a:t>
            </a:r>
            <a:endParaRPr sz="2000"/>
          </a:p>
          <a:p>
            <a:pPr marL="914400" marR="0" lvl="1" indent="-355600" algn="l" rtl="0">
              <a:lnSpc>
                <a:spcPct val="150000"/>
              </a:lnSpc>
              <a:spcBef>
                <a:spcPts val="0"/>
              </a:spcBef>
              <a:spcAft>
                <a:spcPts val="0"/>
              </a:spcAft>
              <a:buSzPts val="2000"/>
              <a:buChar char="○"/>
            </a:pPr>
            <a:r>
              <a:rPr lang="en" sz="2000"/>
              <a:t>provides a decentralized alternative where nodes can talk directly to each other without a central hub such as an ISP</a:t>
            </a:r>
            <a:endParaRPr sz="2000"/>
          </a:p>
          <a:p>
            <a:pPr marL="457200" marR="0" lvl="0" indent="-361950" algn="l" rtl="0">
              <a:lnSpc>
                <a:spcPct val="150000"/>
              </a:lnSpc>
              <a:spcBef>
                <a:spcPts val="0"/>
              </a:spcBef>
              <a:spcAft>
                <a:spcPts val="0"/>
              </a:spcAft>
              <a:buSzPts val="2100"/>
              <a:buChar char="●"/>
            </a:pPr>
            <a:r>
              <a:rPr lang="en" sz="2100"/>
              <a:t>Computing</a:t>
            </a:r>
            <a:r>
              <a:rPr lang="en" sz="2000"/>
              <a:t> power and decentralization</a:t>
            </a:r>
            <a:endParaRPr sz="2000"/>
          </a:p>
          <a:p>
            <a:pPr marL="914400" marR="0" lvl="1" indent="-355600" algn="l" rtl="0">
              <a:lnSpc>
                <a:spcPct val="150000"/>
              </a:lnSpc>
              <a:spcBef>
                <a:spcPts val="0"/>
              </a:spcBef>
              <a:spcAft>
                <a:spcPts val="0"/>
              </a:spcAft>
              <a:buSzPts val="2000"/>
              <a:buChar char="○"/>
            </a:pPr>
            <a:r>
              <a:rPr lang="en" sz="2000"/>
              <a:t>achieved by a blockchain technology such as Ethereum, where smart contracts with embedded business logic can run on the blockchain network</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3"/>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None/>
            </a:pPr>
            <a:r>
              <a:rPr lang="en" sz="1700">
                <a:solidFill>
                  <a:schemeClr val="dk1"/>
                </a:solidFill>
                <a:latin typeface="Arial"/>
                <a:ea typeface="Arial"/>
                <a:cs typeface="Arial"/>
                <a:sym typeface="Arial"/>
              </a:rPr>
              <a:t>Questions</a:t>
            </a:r>
            <a:endParaRPr/>
          </a:p>
        </p:txBody>
      </p:sp>
      <p:sp>
        <p:nvSpPr>
          <p:cNvPr id="614" name="Google Shape;614;p73"/>
          <p:cNvSpPr txBox="1">
            <a:spLocks noGrp="1"/>
          </p:cNvSpPr>
          <p:nvPr>
            <p:ph type="body" idx="1"/>
          </p:nvPr>
        </p:nvSpPr>
        <p:spPr>
          <a:xfrm>
            <a:off x="914400" y="1200150"/>
            <a:ext cx="7772400" cy="3398100"/>
          </a:xfrm>
          <a:prstGeom prst="rect">
            <a:avLst/>
          </a:prstGeom>
        </p:spPr>
        <p:txBody>
          <a:bodyPr spcFirstLastPara="1" wrap="square" lIns="91425" tIns="45700" rIns="91425" bIns="45700" anchor="t" anchorCtr="0">
            <a:noAutofit/>
          </a:bodyPr>
          <a:lstStyle/>
          <a:p>
            <a:pPr marL="457200" lvl="0" indent="-336550" algn="l" rtl="0">
              <a:lnSpc>
                <a:spcPct val="150000"/>
              </a:lnSpc>
              <a:spcBef>
                <a:spcPts val="360"/>
              </a:spcBef>
              <a:spcAft>
                <a:spcPts val="0"/>
              </a:spcAft>
              <a:buSzPts val="1700"/>
              <a:buAutoNum type="arabicPeriod"/>
            </a:pPr>
            <a:r>
              <a:rPr lang="en" sz="1700"/>
              <a:t>Illustrate the blockchain based decentralized system.</a:t>
            </a:r>
            <a:endParaRPr sz="1700"/>
          </a:p>
          <a:p>
            <a:pPr marL="457200" lvl="0" indent="-336550" algn="l" rtl="0">
              <a:lnSpc>
                <a:spcPct val="150000"/>
              </a:lnSpc>
              <a:spcBef>
                <a:spcPts val="0"/>
              </a:spcBef>
              <a:spcAft>
                <a:spcPts val="0"/>
              </a:spcAft>
              <a:buSzPts val="1700"/>
              <a:buAutoNum type="arabicPeriod"/>
            </a:pPr>
            <a:r>
              <a:rPr lang="en" sz="1700"/>
              <a:t>Explain how Proof of Stake can achieve consensus among peers.</a:t>
            </a:r>
            <a:endParaRPr sz="1700"/>
          </a:p>
          <a:p>
            <a:pPr marL="457200" lvl="0" indent="-336550" algn="l" rtl="0">
              <a:lnSpc>
                <a:spcPct val="150000"/>
              </a:lnSpc>
              <a:spcBef>
                <a:spcPts val="0"/>
              </a:spcBef>
              <a:spcAft>
                <a:spcPts val="0"/>
              </a:spcAft>
              <a:buSzPts val="1700"/>
              <a:buAutoNum type="arabicPeriod"/>
            </a:pPr>
            <a:r>
              <a:rPr lang="en" sz="1700"/>
              <a:t>Illustrate and explain how blockchain works using a neat diagram.</a:t>
            </a:r>
            <a:endParaRPr sz="1700"/>
          </a:p>
          <a:p>
            <a:pPr marL="457200" lvl="0" indent="-336550" algn="l" rtl="0">
              <a:lnSpc>
                <a:spcPct val="150000"/>
              </a:lnSpc>
              <a:spcBef>
                <a:spcPts val="0"/>
              </a:spcBef>
              <a:spcAft>
                <a:spcPts val="0"/>
              </a:spcAft>
              <a:buSzPts val="1700"/>
              <a:buAutoNum type="arabicPeriod"/>
            </a:pPr>
            <a:r>
              <a:rPr lang="en" sz="1700"/>
              <a:t>Explain the benefits, features and limitations of blockchain.</a:t>
            </a:r>
            <a:endParaRPr sz="1700"/>
          </a:p>
          <a:p>
            <a:pPr marL="457200" lvl="0" indent="-336550" algn="l" rtl="0">
              <a:lnSpc>
                <a:spcPct val="150000"/>
              </a:lnSpc>
              <a:spcBef>
                <a:spcPts val="0"/>
              </a:spcBef>
              <a:spcAft>
                <a:spcPts val="0"/>
              </a:spcAft>
              <a:buSzPts val="1700"/>
              <a:buAutoNum type="arabicPeriod"/>
            </a:pPr>
            <a:r>
              <a:rPr lang="en" sz="1700"/>
              <a:t>Explain consensus mechanisms used in blockchain. List out any six consensus algorithms used in the context of blockchain.</a:t>
            </a:r>
            <a:endParaRPr sz="1700"/>
          </a:p>
          <a:p>
            <a:pPr marL="457200" lvl="0" indent="-336550" algn="l" rtl="0">
              <a:lnSpc>
                <a:spcPct val="150000"/>
              </a:lnSpc>
              <a:spcBef>
                <a:spcPts val="0"/>
              </a:spcBef>
              <a:spcAft>
                <a:spcPts val="0"/>
              </a:spcAft>
              <a:buSzPts val="1700"/>
              <a:buAutoNum type="arabicPeriod"/>
            </a:pPr>
            <a:r>
              <a:rPr lang="en" sz="1700"/>
              <a:t>Define blockchain. Explain how decentralization of computing or processing power is achieved by a blockchain.</a:t>
            </a:r>
            <a:endParaRPr sz="1700"/>
          </a:p>
          <a:p>
            <a:pPr marL="457200" lvl="0" indent="-336550" algn="l" rtl="0">
              <a:lnSpc>
                <a:spcPct val="150000"/>
              </a:lnSpc>
              <a:spcBef>
                <a:spcPts val="0"/>
              </a:spcBef>
              <a:spcAft>
                <a:spcPts val="0"/>
              </a:spcAft>
              <a:buSzPts val="1700"/>
              <a:buAutoNum type="arabicPeriod"/>
            </a:pPr>
            <a:r>
              <a:rPr lang="en" sz="1700"/>
              <a:t>Explain the fundamental concepts of blockchain technology</a:t>
            </a:r>
            <a:endParaRPr sz="17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7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360"/>
              </a:spcBef>
              <a:spcAft>
                <a:spcPts val="0"/>
              </a:spcAft>
              <a:buClr>
                <a:schemeClr val="dk1"/>
              </a:buClr>
              <a:buSzPts val="1100"/>
              <a:buFont typeface="Arial"/>
              <a:buNone/>
            </a:pPr>
            <a:r>
              <a:rPr lang="en" sz="2800">
                <a:solidFill>
                  <a:schemeClr val="dk1"/>
                </a:solidFill>
                <a:latin typeface="Arial"/>
                <a:ea typeface="Arial"/>
                <a:cs typeface="Arial"/>
                <a:sym typeface="Arial"/>
              </a:rPr>
              <a:t>Link to additional resources</a:t>
            </a:r>
            <a:endParaRPr/>
          </a:p>
        </p:txBody>
      </p:sp>
      <p:sp>
        <p:nvSpPr>
          <p:cNvPr id="620" name="Google Shape;620;p74"/>
          <p:cNvSpPr txBox="1">
            <a:spLocks noGrp="1"/>
          </p:cNvSpPr>
          <p:nvPr>
            <p:ph type="body" idx="1"/>
          </p:nvPr>
        </p:nvSpPr>
        <p:spPr>
          <a:xfrm>
            <a:off x="914400" y="1200150"/>
            <a:ext cx="7772400" cy="33981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a:buNone/>
            </a:pPr>
            <a:r>
              <a:rPr lang="en" sz="1400" u="sng">
                <a:solidFill>
                  <a:schemeClr val="hlink"/>
                </a:solidFill>
                <a:hlinkClick r:id="rId3"/>
              </a:rPr>
              <a:t>Bitcoin Script: An Introduction For Beginners (komodoplatform.com)</a:t>
            </a:r>
            <a:endParaRPr sz="1400"/>
          </a:p>
          <a:p>
            <a:pPr marL="0" lvl="0" indent="0" algn="l" rtl="0">
              <a:spcBef>
                <a:spcPts val="360"/>
              </a:spcBef>
              <a:spcAft>
                <a:spcPts val="0"/>
              </a:spcAft>
              <a:buClr>
                <a:schemeClr val="dk1"/>
              </a:buClr>
              <a:buSzPts val="1100"/>
              <a:buFont typeface="Arial"/>
              <a:buNone/>
            </a:pPr>
            <a:r>
              <a:rPr lang="en" sz="1400" u="sng">
                <a:solidFill>
                  <a:schemeClr val="hlink"/>
                </a:solidFill>
                <a:hlinkClick r:id="rId4"/>
              </a:rPr>
              <a:t>Ethereum Transactions Information | Etherscan</a:t>
            </a:r>
            <a:endParaRPr sz="1400"/>
          </a:p>
          <a:p>
            <a:pPr marL="0" lvl="0" indent="0" algn="l" rtl="0">
              <a:spcBef>
                <a:spcPts val="360"/>
              </a:spcBef>
              <a:spcAft>
                <a:spcPts val="0"/>
              </a:spcAft>
              <a:buClr>
                <a:schemeClr val="dk1"/>
              </a:buClr>
              <a:buSzPts val="1100"/>
              <a:buFont typeface="Arial"/>
              <a:buNone/>
            </a:pPr>
            <a:r>
              <a:rPr lang="en" sz="1400" u="sng">
                <a:solidFill>
                  <a:schemeClr val="hlink"/>
                </a:solidFill>
                <a:hlinkClick r:id="rId4"/>
              </a:rPr>
              <a:t>Ethereum Blocks #0 | Etherscan</a:t>
            </a:r>
            <a:endParaRPr sz="1400"/>
          </a:p>
          <a:p>
            <a:pPr marL="0" lvl="0" indent="0" algn="l" rtl="0">
              <a:spcBef>
                <a:spcPts val="360"/>
              </a:spcBef>
              <a:spcAft>
                <a:spcPts val="0"/>
              </a:spcAft>
              <a:buClr>
                <a:schemeClr val="dk1"/>
              </a:buClr>
              <a:buSzPts val="1100"/>
              <a:buFont typeface="Arial"/>
              <a:buNone/>
            </a:pPr>
            <a:r>
              <a:rPr lang="en" sz="1400" u="sng">
                <a:solidFill>
                  <a:schemeClr val="hlink"/>
                </a:solidFill>
                <a:hlinkClick r:id="rId5"/>
              </a:rPr>
              <a:t>Blockchain.com Explorer | BCH | ETH | BCH</a:t>
            </a:r>
            <a:endParaRPr sz="1400"/>
          </a:p>
          <a:p>
            <a:pPr marL="0" lvl="0" indent="0" algn="l" rtl="0">
              <a:spcBef>
                <a:spcPts val="36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2"/>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 Generic Elements</a:t>
            </a:r>
            <a:endParaRPr/>
          </a:p>
        </p:txBody>
      </p:sp>
      <p:pic>
        <p:nvPicPr>
          <p:cNvPr id="203" name="Google Shape;203;p32"/>
          <p:cNvPicPr preferRelativeResize="0"/>
          <p:nvPr/>
        </p:nvPicPr>
        <p:blipFill rotWithShape="1">
          <a:blip r:embed="rId3">
            <a:alphaModFix/>
          </a:blip>
          <a:srcRect l="33885" t="42988" r="33585" b="34287"/>
          <a:stretch/>
        </p:blipFill>
        <p:spPr>
          <a:xfrm>
            <a:off x="980075" y="1267375"/>
            <a:ext cx="6638602" cy="2608751"/>
          </a:xfrm>
          <a:prstGeom prst="rect">
            <a:avLst/>
          </a:prstGeom>
          <a:noFill/>
          <a:ln>
            <a:noFill/>
          </a:ln>
        </p:spPr>
      </p:pic>
      <p:sp>
        <p:nvSpPr>
          <p:cNvPr id="204" name="Google Shape;204;p32"/>
          <p:cNvSpPr txBox="1"/>
          <p:nvPr/>
        </p:nvSpPr>
        <p:spPr>
          <a:xfrm>
            <a:off x="250375" y="4006075"/>
            <a:ext cx="42207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t>first block in the blockchain that is hardcoded at the time the blockchain was first started</a:t>
            </a:r>
            <a:endParaRPr/>
          </a:p>
          <a:p>
            <a:pPr marL="457200" lvl="0" indent="-317500" algn="l" rtl="0">
              <a:spcBef>
                <a:spcPts val="0"/>
              </a:spcBef>
              <a:spcAft>
                <a:spcPts val="0"/>
              </a:spcAft>
              <a:buSzPts val="1400"/>
              <a:buChar char="●"/>
            </a:pPr>
            <a:r>
              <a:rPr lang="en"/>
              <a:t>dependent on the type and design of a blockchain </a:t>
            </a:r>
            <a:endParaRPr/>
          </a:p>
        </p:txBody>
      </p:sp>
      <p:cxnSp>
        <p:nvCxnSpPr>
          <p:cNvPr id="205" name="Google Shape;205;p32"/>
          <p:cNvCxnSpPr>
            <a:endCxn id="204" idx="0"/>
          </p:cNvCxnSpPr>
          <p:nvPr/>
        </p:nvCxnSpPr>
        <p:spPr>
          <a:xfrm>
            <a:off x="1681225" y="2882875"/>
            <a:ext cx="679500" cy="11232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 Generic Elements</a:t>
            </a:r>
            <a:endParaRPr/>
          </a:p>
        </p:txBody>
      </p:sp>
      <p:pic>
        <p:nvPicPr>
          <p:cNvPr id="212" name="Google Shape;212;p33"/>
          <p:cNvPicPr preferRelativeResize="0"/>
          <p:nvPr/>
        </p:nvPicPr>
        <p:blipFill rotWithShape="1">
          <a:blip r:embed="rId3">
            <a:alphaModFix/>
          </a:blip>
          <a:srcRect l="40176" t="44125" r="40946" b="23072"/>
          <a:stretch/>
        </p:blipFill>
        <p:spPr>
          <a:xfrm>
            <a:off x="522225" y="1201800"/>
            <a:ext cx="3913051" cy="3824650"/>
          </a:xfrm>
          <a:prstGeom prst="rect">
            <a:avLst/>
          </a:prstGeom>
          <a:noFill/>
          <a:ln>
            <a:noFill/>
          </a:ln>
        </p:spPr>
      </p:pic>
      <p:sp>
        <p:nvSpPr>
          <p:cNvPr id="213" name="Google Shape;213;p33"/>
          <p:cNvSpPr txBox="1"/>
          <p:nvPr/>
        </p:nvSpPr>
        <p:spPr>
          <a:xfrm>
            <a:off x="4928900" y="1666800"/>
            <a:ext cx="399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a number that is generated and used only once</a:t>
            </a:r>
            <a:endParaRPr/>
          </a:p>
        </p:txBody>
      </p:sp>
      <p:cxnSp>
        <p:nvCxnSpPr>
          <p:cNvPr id="214" name="Google Shape;214;p33"/>
          <p:cNvCxnSpPr>
            <a:endCxn id="213" idx="1"/>
          </p:cNvCxnSpPr>
          <p:nvPr/>
        </p:nvCxnSpPr>
        <p:spPr>
          <a:xfrm>
            <a:off x="3927500" y="1709700"/>
            <a:ext cx="1001400" cy="157200"/>
          </a:xfrm>
          <a:prstGeom prst="straightConnector1">
            <a:avLst/>
          </a:prstGeom>
          <a:noFill/>
          <a:ln w="9525" cap="flat" cmpd="sng">
            <a:solidFill>
              <a:schemeClr val="dk2"/>
            </a:solidFill>
            <a:prstDash val="solid"/>
            <a:round/>
            <a:headEnd type="none" w="med" len="med"/>
            <a:tailEnd type="triangle" w="med" len="med"/>
          </a:ln>
        </p:spPr>
      </p:cxnSp>
      <p:sp>
        <p:nvSpPr>
          <p:cNvPr id="215" name="Google Shape;215;p33"/>
          <p:cNvSpPr txBox="1"/>
          <p:nvPr/>
        </p:nvSpPr>
        <p:spPr>
          <a:xfrm>
            <a:off x="5021900" y="20670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creation time of the block</a:t>
            </a:r>
            <a:endParaRPr/>
          </a:p>
        </p:txBody>
      </p:sp>
      <p:cxnSp>
        <p:nvCxnSpPr>
          <p:cNvPr id="216" name="Google Shape;216;p33"/>
          <p:cNvCxnSpPr>
            <a:endCxn id="215" idx="1"/>
          </p:cNvCxnSpPr>
          <p:nvPr/>
        </p:nvCxnSpPr>
        <p:spPr>
          <a:xfrm>
            <a:off x="3705500" y="1924200"/>
            <a:ext cx="1316400" cy="342900"/>
          </a:xfrm>
          <a:prstGeom prst="straightConnector1">
            <a:avLst/>
          </a:prstGeom>
          <a:noFill/>
          <a:ln w="9525" cap="flat" cmpd="sng">
            <a:solidFill>
              <a:schemeClr val="dk2"/>
            </a:solidFill>
            <a:prstDash val="solid"/>
            <a:round/>
            <a:headEnd type="none" w="med" len="med"/>
            <a:tailEnd type="triangle" w="med" len="med"/>
          </a:ln>
        </p:spPr>
      </p:cxnSp>
      <p:sp>
        <p:nvSpPr>
          <p:cNvPr id="217" name="Google Shape;217;p33"/>
          <p:cNvSpPr txBox="1"/>
          <p:nvPr/>
        </p:nvSpPr>
        <p:spPr>
          <a:xfrm>
            <a:off x="5093425" y="2467200"/>
            <a:ext cx="3476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hash of all of the nodes of a Merkle tree</a:t>
            </a:r>
            <a:endParaRPr/>
          </a:p>
        </p:txBody>
      </p:sp>
      <p:cxnSp>
        <p:nvCxnSpPr>
          <p:cNvPr id="218" name="Google Shape;218;p33"/>
          <p:cNvCxnSpPr>
            <a:endCxn id="217" idx="1"/>
          </p:cNvCxnSpPr>
          <p:nvPr/>
        </p:nvCxnSpPr>
        <p:spPr>
          <a:xfrm>
            <a:off x="3805825" y="2232000"/>
            <a:ext cx="1287600" cy="435300"/>
          </a:xfrm>
          <a:prstGeom prst="straightConnector1">
            <a:avLst/>
          </a:prstGeom>
          <a:noFill/>
          <a:ln w="9525" cap="flat" cmpd="sng">
            <a:solidFill>
              <a:schemeClr val="dk2"/>
            </a:solidFill>
            <a:prstDash val="solid"/>
            <a:round/>
            <a:headEnd type="none" w="med" len="med"/>
            <a:tailEnd type="triangle" w="med" len="med"/>
          </a:ln>
        </p:spPr>
      </p:cxnSp>
      <p:sp>
        <p:nvSpPr>
          <p:cNvPr id="219" name="Google Shape;219;p33"/>
          <p:cNvSpPr txBox="1"/>
          <p:nvPr/>
        </p:nvSpPr>
        <p:spPr>
          <a:xfrm>
            <a:off x="5093425" y="2990225"/>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record of an event, for example, the event of transferring cash from a sender's account to a beneficiary's account</a:t>
            </a:r>
            <a:endParaRPr/>
          </a:p>
        </p:txBody>
      </p:sp>
      <p:cxnSp>
        <p:nvCxnSpPr>
          <p:cNvPr id="220" name="Google Shape;220;p33"/>
          <p:cNvCxnSpPr>
            <a:endCxn id="219" idx="1"/>
          </p:cNvCxnSpPr>
          <p:nvPr/>
        </p:nvCxnSpPr>
        <p:spPr>
          <a:xfrm>
            <a:off x="3720025" y="3169175"/>
            <a:ext cx="1373400" cy="344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 Generic Elements</a:t>
            </a:r>
            <a:endParaRPr/>
          </a:p>
        </p:txBody>
      </p:sp>
      <p:sp>
        <p:nvSpPr>
          <p:cNvPr id="227" name="Google Shape;227;p34"/>
          <p:cNvSpPr txBox="1"/>
          <p:nvPr/>
        </p:nvSpPr>
        <p:spPr>
          <a:xfrm>
            <a:off x="696300" y="1144575"/>
            <a:ext cx="7990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Address </a:t>
            </a:r>
            <a:r>
              <a:rPr lang="en"/>
              <a:t>- unique identifiers used in a blockchain transaction to denote senders and recipients usually a public key or derived from a public key</a:t>
            </a:r>
            <a:endParaRPr/>
          </a:p>
          <a:p>
            <a:pPr marL="0" lvl="0" indent="0" algn="l" rtl="0">
              <a:spcBef>
                <a:spcPts val="0"/>
              </a:spcBef>
              <a:spcAft>
                <a:spcPts val="0"/>
              </a:spcAft>
              <a:buNone/>
            </a:pPr>
            <a:endParaRPr/>
          </a:p>
          <a:p>
            <a:pPr marL="0" lvl="0" indent="0" algn="l" rtl="0">
              <a:spcBef>
                <a:spcPts val="0"/>
              </a:spcBef>
              <a:spcAft>
                <a:spcPts val="0"/>
              </a:spcAft>
              <a:buNone/>
            </a:pPr>
            <a:r>
              <a:rPr lang="en" b="1"/>
              <a:t>Transaction</a:t>
            </a:r>
            <a:r>
              <a:rPr lang="en"/>
              <a:t>: fundamental unit of a blockchain represents a transfer of value from one address to another</a:t>
            </a:r>
            <a:endParaRPr/>
          </a:p>
          <a:p>
            <a:pPr marL="0" lvl="0" indent="0" algn="l" rtl="0">
              <a:spcBef>
                <a:spcPts val="0"/>
              </a:spcBef>
              <a:spcAft>
                <a:spcPts val="0"/>
              </a:spcAft>
              <a:buNone/>
            </a:pPr>
            <a:endParaRPr/>
          </a:p>
          <a:p>
            <a:pPr marL="0" lvl="0" indent="0" algn="l" rtl="0">
              <a:spcBef>
                <a:spcPts val="0"/>
              </a:spcBef>
              <a:spcAft>
                <a:spcPts val="0"/>
              </a:spcAft>
              <a:buNone/>
            </a:pPr>
            <a:r>
              <a:rPr lang="en" b="1"/>
              <a:t>Block</a:t>
            </a:r>
            <a:r>
              <a:rPr lang="en"/>
              <a:t>: A block is composed of multiple transactions and other elements, such as the previous block hash (hash pointer), timestamp,and nonce</a:t>
            </a:r>
            <a:endParaRPr/>
          </a:p>
          <a:p>
            <a:pPr marL="0" lvl="0" indent="0" algn="l" rtl="0">
              <a:spcBef>
                <a:spcPts val="0"/>
              </a:spcBef>
              <a:spcAft>
                <a:spcPts val="0"/>
              </a:spcAft>
              <a:buNone/>
            </a:pPr>
            <a:endParaRPr/>
          </a:p>
          <a:p>
            <a:pPr marL="0" lvl="0" indent="0" algn="l" rtl="0">
              <a:spcBef>
                <a:spcPts val="0"/>
              </a:spcBef>
              <a:spcAft>
                <a:spcPts val="0"/>
              </a:spcAft>
              <a:buNone/>
            </a:pPr>
            <a:r>
              <a:rPr lang="en" b="1"/>
              <a:t>Peer-to-peer network</a:t>
            </a:r>
            <a:r>
              <a:rPr lang="en"/>
              <a:t>: network topology wherein all peers can communicate with each</a:t>
            </a:r>
            <a:endParaRPr/>
          </a:p>
          <a:p>
            <a:pPr marL="0" lvl="0" indent="0" algn="l" rtl="0">
              <a:spcBef>
                <a:spcPts val="0"/>
              </a:spcBef>
              <a:spcAft>
                <a:spcPts val="0"/>
              </a:spcAft>
              <a:buNone/>
            </a:pPr>
            <a:r>
              <a:rPr lang="en"/>
              <a:t>other and send and receive messages</a:t>
            </a:r>
            <a:endParaRPr/>
          </a:p>
          <a:p>
            <a:pPr marL="0" lvl="0" indent="0" algn="l" rtl="0">
              <a:spcBef>
                <a:spcPts val="0"/>
              </a:spcBef>
              <a:spcAft>
                <a:spcPts val="0"/>
              </a:spcAft>
              <a:buNone/>
            </a:pPr>
            <a:endParaRPr/>
          </a:p>
          <a:p>
            <a:pPr marL="0" lvl="0" indent="0" algn="l" rtl="0">
              <a:spcBef>
                <a:spcPts val="0"/>
              </a:spcBef>
              <a:spcAft>
                <a:spcPts val="0"/>
              </a:spcAft>
              <a:buNone/>
            </a:pPr>
            <a:r>
              <a:rPr lang="en" b="1"/>
              <a:t>Virtual machine</a:t>
            </a:r>
            <a:r>
              <a:rPr lang="en"/>
              <a:t>: allows Turing complete code to be run on a blockchain as smart contracts whereas a transaction script is limited in its operation. Ethereum Virtual Machine (EVM) and</a:t>
            </a:r>
            <a:endParaRPr/>
          </a:p>
          <a:p>
            <a:pPr marL="0" lvl="0" indent="0" algn="l" rtl="0">
              <a:spcBef>
                <a:spcPts val="0"/>
              </a:spcBef>
              <a:spcAft>
                <a:spcPts val="0"/>
              </a:spcAft>
              <a:buNone/>
            </a:pPr>
            <a:r>
              <a:rPr lang="en"/>
              <a:t>Chain Virtual Machine (CVM)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914400" y="208359"/>
            <a:ext cx="77724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
              <a:t>Blockchain - Generic Elements</a:t>
            </a:r>
            <a:endParaRPr/>
          </a:p>
        </p:txBody>
      </p:sp>
      <p:sp>
        <p:nvSpPr>
          <p:cNvPr id="234" name="Google Shape;234;p35"/>
          <p:cNvSpPr txBox="1"/>
          <p:nvPr/>
        </p:nvSpPr>
        <p:spPr>
          <a:xfrm>
            <a:off x="696300" y="1144575"/>
            <a:ext cx="79905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State machine:</a:t>
            </a:r>
            <a:r>
              <a:rPr lang="en"/>
              <a:t> A blockchain can be viewed as a state transition mechanism whereby a state is modified from its initial form to the next one by nodes on the blockchain network as a result of transaction execution</a:t>
            </a:r>
            <a:endParaRPr/>
          </a:p>
          <a:p>
            <a:pPr marL="0" lvl="0" indent="0" algn="l" rtl="0">
              <a:spcBef>
                <a:spcPts val="0"/>
              </a:spcBef>
              <a:spcAft>
                <a:spcPts val="0"/>
              </a:spcAft>
              <a:buNone/>
            </a:pPr>
            <a:endParaRPr/>
          </a:p>
          <a:p>
            <a:pPr marL="0" lvl="0" indent="0" algn="l" rtl="0">
              <a:spcBef>
                <a:spcPts val="0"/>
              </a:spcBef>
              <a:spcAft>
                <a:spcPts val="0"/>
              </a:spcAft>
              <a:buNone/>
            </a:pPr>
            <a:r>
              <a:rPr lang="en" b="1"/>
              <a:t>Smart contracts: </a:t>
            </a:r>
            <a:r>
              <a:rPr lang="en"/>
              <a:t>programs run on top of the blockchain and encapsulate the business logic to be executed when certain conditions are met. These programs are enforceable and automatically executable</a:t>
            </a:r>
            <a:endParaRPr/>
          </a:p>
          <a:p>
            <a:pPr marL="0" lvl="0" indent="0" algn="l" rtl="0">
              <a:spcBef>
                <a:spcPts val="0"/>
              </a:spcBef>
              <a:spcAft>
                <a:spcPts val="0"/>
              </a:spcAft>
              <a:buNone/>
            </a:pPr>
            <a:endParaRPr/>
          </a:p>
          <a:p>
            <a:pPr marL="0" lvl="0" indent="0" algn="l" rtl="0">
              <a:spcBef>
                <a:spcPts val="0"/>
              </a:spcBef>
              <a:spcAft>
                <a:spcPts val="0"/>
              </a:spcAft>
              <a:buNone/>
            </a:pPr>
            <a:r>
              <a:rPr lang="en" b="1"/>
              <a:t>Node</a:t>
            </a:r>
            <a:r>
              <a:rPr lang="en"/>
              <a:t>: performs various functions depending on the role that it takes on and can propose and validate transactions and perform mining to facilitate consensus and secure the blockchain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b="1"/>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yers">
  <a:themeElements>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3373</Words>
  <Application>Microsoft Office PowerPoint</Application>
  <PresentationFormat>On-screen Show (16:9)</PresentationFormat>
  <Paragraphs>398</Paragraphs>
  <Slides>52</Slides>
  <Notes>52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52</vt:i4>
      </vt:variant>
    </vt:vector>
  </HeadingPairs>
  <TitlesOfParts>
    <vt:vector size="62" baseType="lpstr">
      <vt:lpstr>Roboto Medium</vt:lpstr>
      <vt:lpstr>Calibri</vt:lpstr>
      <vt:lpstr>Noto Sans Symbols</vt:lpstr>
      <vt:lpstr>Roboto Thin</vt:lpstr>
      <vt:lpstr>Roboto</vt:lpstr>
      <vt:lpstr>Times New Roman</vt:lpstr>
      <vt:lpstr>Arial</vt:lpstr>
      <vt:lpstr>Simple Light</vt:lpstr>
      <vt:lpstr>1_Layers</vt:lpstr>
      <vt:lpstr>Layers</vt:lpstr>
      <vt:lpstr>Fundamentals of Blockchain Technology</vt:lpstr>
      <vt:lpstr>Blockchain Definition</vt:lpstr>
      <vt:lpstr>Blockchain Definition</vt:lpstr>
      <vt:lpstr>Blockchain Definition</vt:lpstr>
      <vt:lpstr>PowerPoint Presentation</vt:lpstr>
      <vt:lpstr>Blockchain - Generic Elements</vt:lpstr>
      <vt:lpstr>Blockchain - Generic Elements</vt:lpstr>
      <vt:lpstr>Blockchain - Generic Elements</vt:lpstr>
      <vt:lpstr>Blockchain - Generic Elements</vt:lpstr>
      <vt:lpstr>PowerPoint Presentation</vt:lpstr>
      <vt:lpstr>How blockchain works?</vt:lpstr>
      <vt:lpstr>Benefits and features of blockchain</vt:lpstr>
      <vt:lpstr>Benefits and features of blockchain</vt:lpstr>
      <vt:lpstr>Benefits and features of blockchain</vt:lpstr>
      <vt:lpstr>Limitations of blockchain</vt:lpstr>
      <vt:lpstr>Types of blockchain</vt:lpstr>
      <vt:lpstr>Types of blockchain</vt:lpstr>
      <vt:lpstr>Types of blockchain</vt:lpstr>
      <vt:lpstr>Consensus</vt:lpstr>
      <vt:lpstr>Consensus</vt:lpstr>
      <vt:lpstr>Consensus</vt:lpstr>
      <vt:lpstr>Types of consensus</vt:lpstr>
      <vt:lpstr>Types of consensus</vt:lpstr>
      <vt:lpstr>Types of consensus</vt:lpstr>
      <vt:lpstr>Consensus in Blockchain</vt:lpstr>
      <vt:lpstr>Consensus in Blockchain</vt:lpstr>
      <vt:lpstr>Consensus in Blockchain</vt:lpstr>
      <vt:lpstr>Consensus in Blockchain</vt:lpstr>
      <vt:lpstr>Consensus in Blockchain</vt:lpstr>
      <vt:lpstr>Consensus in Blockchain</vt:lpstr>
      <vt:lpstr>Consensus in Blockchain</vt:lpstr>
      <vt:lpstr>Consensus in Blockchain</vt:lpstr>
      <vt:lpstr>Consensus in Blockchain</vt:lpstr>
      <vt:lpstr>CAP Theorem</vt:lpstr>
      <vt:lpstr>CAP Theorem</vt:lpstr>
      <vt:lpstr>CAP Theorem</vt:lpstr>
      <vt:lpstr>CAP Theorem &amp; Blockchain</vt:lpstr>
      <vt:lpstr>Decentralization</vt:lpstr>
      <vt:lpstr>Decentralization</vt:lpstr>
      <vt:lpstr>Decentralization</vt:lpstr>
      <vt:lpstr>Decentralization</vt:lpstr>
      <vt:lpstr>Decentralization</vt:lpstr>
      <vt:lpstr>Decentralization</vt:lpstr>
      <vt:lpstr>Methods of decentralization</vt:lpstr>
      <vt:lpstr>Methods of decentralization</vt:lpstr>
      <vt:lpstr>Routes to decentralization</vt:lpstr>
      <vt:lpstr>Blockchain and full ecosystem decentralization</vt:lpstr>
      <vt:lpstr>Blockchain and full ecosystem decentralization</vt:lpstr>
      <vt:lpstr>Blockchain and full ecosystem decentralization</vt:lpstr>
      <vt:lpstr>Blockchain and full ecosystem decentralization</vt:lpstr>
      <vt:lpstr>Questions</vt:lpstr>
      <vt:lpstr>Link to additional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Blockchain Technology</dc:title>
  <cp:lastModifiedBy>Jerrin Sebastian</cp:lastModifiedBy>
  <cp:revision>1</cp:revision>
  <dcterms:modified xsi:type="dcterms:W3CDTF">2023-05-02T08:48:37Z</dcterms:modified>
</cp:coreProperties>
</file>